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750" r:id="rId5"/>
  </p:sldMasterIdLst>
  <p:notesMasterIdLst>
    <p:notesMasterId r:id="rId24"/>
  </p:notesMasterIdLst>
  <p:sldIdLst>
    <p:sldId id="256" r:id="rId6"/>
    <p:sldId id="258" r:id="rId7"/>
    <p:sldId id="260" r:id="rId8"/>
    <p:sldId id="285" r:id="rId9"/>
    <p:sldId id="293" r:id="rId10"/>
    <p:sldId id="291" r:id="rId11"/>
    <p:sldId id="299" r:id="rId12"/>
    <p:sldId id="261" r:id="rId13"/>
    <p:sldId id="286" r:id="rId14"/>
    <p:sldId id="301" r:id="rId15"/>
    <p:sldId id="268" r:id="rId16"/>
    <p:sldId id="276" r:id="rId17"/>
    <p:sldId id="273" r:id="rId18"/>
    <p:sldId id="296" r:id="rId19"/>
    <p:sldId id="288" r:id="rId20"/>
    <p:sldId id="290" r:id="rId21"/>
    <p:sldId id="297" r:id="rId22"/>
    <p:sldId id="280"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248533-1943-ED9A-6CBD-3816B2D2AF0A}" name="Luigia D'Alessandro" initials="LD" userId="S::luigiad'alessandro@iasp.info::258cff5f-d45b-4b4c-8f25-d3e69823ff79" providerId="AD"/>
  <p188:author id="{E813F2A0-1962-34D9-4B5E-08AA30529EB2}" name="Gastbenutzer" initials="Ga" userId="S::urn:spo:anon#66b69eaf05702bccda68a99b457661373c364e0e2ad478f175b70673ac3cca75::" providerId="AD"/>
  <p188:author id="{A46B03EC-348C-83CA-DB77-8ECA44D7AACB}" name="Leduc, Mallorie" initials="LM" userId="S::mleduc@ucc.ie::f3e85266-5c70-4f21-b575-9896120dcb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 Dhalaigh, Doireann" initials="NDD" lastIdx="5" clrIdx="0">
    <p:extLst>
      <p:ext uri="{19B8F6BF-5375-455C-9EA6-DF929625EA0E}">
        <p15:presenceInfo xmlns:p15="http://schemas.microsoft.com/office/powerpoint/2012/main" userId="S::dnidhalaigh@ucc.ie::887e5627-02f0-44d8-8084-9fe41f591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41A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0" d="100"/>
          <a:sy n="100" d="100"/>
        </p:scale>
        <p:origin x="9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381A8-ACAB-4CDF-A8D9-92DDD08E201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E"/>
        </a:p>
      </dgm:t>
    </dgm:pt>
    <dgm:pt modelId="{5F48CA83-AF8E-48CC-A7BD-35EC50B6424D}">
      <dgm:prSet phldrT="[Text]" custT="1"/>
      <dgm:spPr>
        <a:solidFill>
          <a:srgbClr val="25408F"/>
        </a:solidFill>
      </dgm:spPr>
      <dgm:t>
        <a:bodyPr/>
        <a:lstStyle/>
        <a:p>
          <a:pPr>
            <a:lnSpc>
              <a:spcPct val="100000"/>
            </a:lnSpc>
          </a:pPr>
          <a:r>
            <a:rPr lang="en-IE" sz="2400" b="1" dirty="0">
              <a:solidFill>
                <a:schemeClr val="bg1"/>
              </a:solidFill>
              <a:latin typeface="+mn-lt"/>
            </a:rPr>
            <a:t>Employee</a:t>
          </a:r>
        </a:p>
      </dgm:t>
    </dgm:pt>
    <dgm:pt modelId="{78C79FB6-93E8-4E85-903D-C9288C48A0A9}" type="parTrans" cxnId="{A7445FC6-21B5-460B-BFC4-FCF85202FBEE}">
      <dgm:prSet/>
      <dgm:spPr/>
      <dgm:t>
        <a:bodyPr/>
        <a:lstStyle/>
        <a:p>
          <a:endParaRPr lang="en-IE"/>
        </a:p>
      </dgm:t>
    </dgm:pt>
    <dgm:pt modelId="{8F0103D8-5B17-4BB8-9D37-D19370086BD3}" type="sibTrans" cxnId="{A7445FC6-21B5-460B-BFC4-FCF85202FBEE}">
      <dgm:prSet/>
      <dgm:spPr/>
      <dgm:t>
        <a:bodyPr/>
        <a:lstStyle/>
        <a:p>
          <a:endParaRPr lang="en-IE"/>
        </a:p>
      </dgm:t>
    </dgm:pt>
    <dgm:pt modelId="{CBE514DF-DC75-4DEB-AA29-FC9C674B677C}">
      <dgm:prSet custT="1"/>
      <dgm:spPr>
        <a:solidFill>
          <a:srgbClr val="25408F"/>
        </a:solidFill>
      </dgm:spPr>
      <dgm:t>
        <a:bodyPr/>
        <a:lstStyle/>
        <a:p>
          <a:pPr rtl="0"/>
          <a:r>
            <a:rPr lang="en-IE" sz="2400" b="1" dirty="0">
              <a:solidFill>
                <a:schemeClr val="bg1"/>
              </a:solidFill>
              <a:latin typeface="+mn-lt"/>
            </a:rPr>
            <a:t>Group (Peers)</a:t>
          </a:r>
        </a:p>
      </dgm:t>
    </dgm:pt>
    <dgm:pt modelId="{7BA14E80-FA2E-4EF7-8BED-F3B133790F94}" type="parTrans" cxnId="{B754E84A-EEFC-4D25-BB5A-86D66BA9732E}">
      <dgm:prSet/>
      <dgm:spPr/>
      <dgm:t>
        <a:bodyPr/>
        <a:lstStyle/>
        <a:p>
          <a:endParaRPr lang="en-IE"/>
        </a:p>
      </dgm:t>
    </dgm:pt>
    <dgm:pt modelId="{F674DF86-32CB-4E8A-9E09-DFA3F692FEB6}" type="sibTrans" cxnId="{B754E84A-EEFC-4D25-BB5A-86D66BA9732E}">
      <dgm:prSet/>
      <dgm:spPr/>
      <dgm:t>
        <a:bodyPr/>
        <a:lstStyle/>
        <a:p>
          <a:endParaRPr lang="en-IE"/>
        </a:p>
      </dgm:t>
    </dgm:pt>
    <dgm:pt modelId="{FF3D988E-EB2B-4708-A723-FE63A035DCD0}">
      <dgm:prSet custT="1"/>
      <dgm:spPr>
        <a:solidFill>
          <a:srgbClr val="25408F"/>
        </a:solidFill>
      </dgm:spPr>
      <dgm:t>
        <a:bodyPr/>
        <a:lstStyle/>
        <a:p>
          <a:pPr rtl="0"/>
          <a:r>
            <a:rPr lang="en-IE" sz="2400" b="1" dirty="0">
              <a:solidFill>
                <a:schemeClr val="bg1"/>
              </a:solidFill>
              <a:latin typeface="Calibri Light" panose="020F0302020204030204"/>
            </a:rPr>
            <a:t>Whole Organisation</a:t>
          </a:r>
          <a:endParaRPr lang="en-IE" sz="2400" b="1" dirty="0">
            <a:solidFill>
              <a:schemeClr val="bg1"/>
            </a:solidFill>
          </a:endParaRPr>
        </a:p>
      </dgm:t>
    </dgm:pt>
    <dgm:pt modelId="{68A9FAEB-CE00-4702-B945-88B8F735C1F1}" type="parTrans" cxnId="{3071804B-D38E-433B-AA1C-A70304D06118}">
      <dgm:prSet/>
      <dgm:spPr/>
      <dgm:t>
        <a:bodyPr/>
        <a:lstStyle/>
        <a:p>
          <a:endParaRPr lang="en-IE"/>
        </a:p>
      </dgm:t>
    </dgm:pt>
    <dgm:pt modelId="{7BD82821-FC29-4DBC-AA9F-AABF632BB29E}" type="sibTrans" cxnId="{3071804B-D38E-433B-AA1C-A70304D06118}">
      <dgm:prSet/>
      <dgm:spPr/>
      <dgm:t>
        <a:bodyPr/>
        <a:lstStyle/>
        <a:p>
          <a:endParaRPr lang="en-IE"/>
        </a:p>
      </dgm:t>
    </dgm:pt>
    <dgm:pt modelId="{EB8C131A-FC33-406D-B7A6-D4DA9F8F117A}">
      <dgm:prSet custT="1"/>
      <dgm:spPr>
        <a:solidFill>
          <a:srgbClr val="25408F"/>
        </a:solidFill>
      </dgm:spPr>
      <dgm:t>
        <a:bodyPr/>
        <a:lstStyle/>
        <a:p>
          <a:r>
            <a:rPr lang="en-IE" sz="2400" b="1" dirty="0">
              <a:solidFill>
                <a:schemeClr val="bg1"/>
              </a:solidFill>
              <a:latin typeface="Calibri Light" panose="020F0302020204030204"/>
            </a:rPr>
            <a:t>Leader</a:t>
          </a:r>
          <a:endParaRPr lang="en-IE" sz="2400" b="1" dirty="0">
            <a:solidFill>
              <a:schemeClr val="bg1"/>
            </a:solidFill>
          </a:endParaRPr>
        </a:p>
      </dgm:t>
    </dgm:pt>
    <dgm:pt modelId="{EA07163C-A650-4F63-9E21-845CD65BF7D3}" type="parTrans" cxnId="{77CF4100-D51C-4AF8-BE64-3CEA789CFD06}">
      <dgm:prSet/>
      <dgm:spPr/>
      <dgm:t>
        <a:bodyPr/>
        <a:lstStyle/>
        <a:p>
          <a:endParaRPr lang="en-IE"/>
        </a:p>
      </dgm:t>
    </dgm:pt>
    <dgm:pt modelId="{58B66D06-8730-474C-8C43-C16173384336}" type="sibTrans" cxnId="{77CF4100-D51C-4AF8-BE64-3CEA789CFD06}">
      <dgm:prSet/>
      <dgm:spPr/>
      <dgm:t>
        <a:bodyPr/>
        <a:lstStyle/>
        <a:p>
          <a:endParaRPr lang="en-IE"/>
        </a:p>
      </dgm:t>
    </dgm:pt>
    <dgm:pt modelId="{10BC7DAD-46AD-4CE6-9BE7-32520FF8D2BF}" type="pres">
      <dgm:prSet presAssocID="{9CD381A8-ACAB-4CDF-A8D9-92DDD08E2017}" presName="linear" presStyleCnt="0">
        <dgm:presLayoutVars>
          <dgm:dir/>
          <dgm:resizeHandles val="exact"/>
        </dgm:presLayoutVars>
      </dgm:prSet>
      <dgm:spPr/>
    </dgm:pt>
    <dgm:pt modelId="{B00610D7-2B74-4780-83F9-3DC85D7F2DB6}" type="pres">
      <dgm:prSet presAssocID="{5F48CA83-AF8E-48CC-A7BD-35EC50B6424D}" presName="comp" presStyleCnt="0"/>
      <dgm:spPr/>
    </dgm:pt>
    <dgm:pt modelId="{7C9609BE-B18A-4877-9544-4C00B921061D}" type="pres">
      <dgm:prSet presAssocID="{5F48CA83-AF8E-48CC-A7BD-35EC50B6424D}" presName="box" presStyleLbl="node1" presStyleIdx="0" presStyleCnt="4"/>
      <dgm:spPr/>
    </dgm:pt>
    <dgm:pt modelId="{0B70D4A8-2F62-464F-BF3C-4C17C079D593}" type="pres">
      <dgm:prSet presAssocID="{5F48CA83-AF8E-48CC-A7BD-35EC50B6424D}" presName="img" presStyleLbl="fgImgPlace1" presStyleIdx="0" presStyleCnt="4" custScaleX="5433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a:noFill/>
        </a:ln>
      </dgm:spPr>
      <dgm:extLst>
        <a:ext uri="{E40237B7-FDA0-4F09-8148-C483321AD2D9}">
          <dgm14:cNvPr xmlns:dgm14="http://schemas.microsoft.com/office/drawing/2010/diagram" id="0" name="" descr="Office worker"/>
        </a:ext>
      </dgm:extLst>
    </dgm:pt>
    <dgm:pt modelId="{69B313B0-ECA2-4718-BA81-F9F858293E18}" type="pres">
      <dgm:prSet presAssocID="{5F48CA83-AF8E-48CC-A7BD-35EC50B6424D}" presName="text" presStyleLbl="node1" presStyleIdx="0" presStyleCnt="4">
        <dgm:presLayoutVars>
          <dgm:bulletEnabled val="1"/>
        </dgm:presLayoutVars>
      </dgm:prSet>
      <dgm:spPr/>
    </dgm:pt>
    <dgm:pt modelId="{8B75BF7A-8C32-497C-9A76-D6C7B473D77B}" type="pres">
      <dgm:prSet presAssocID="{8F0103D8-5B17-4BB8-9D37-D19370086BD3}" presName="spacer" presStyleCnt="0"/>
      <dgm:spPr/>
    </dgm:pt>
    <dgm:pt modelId="{BB1518E2-504F-4712-82CB-CE5CC5F9B630}" type="pres">
      <dgm:prSet presAssocID="{CBE514DF-DC75-4DEB-AA29-FC9C674B677C}" presName="comp" presStyleCnt="0"/>
      <dgm:spPr/>
    </dgm:pt>
    <dgm:pt modelId="{39CF5723-006D-482A-8D18-14352B4663D7}" type="pres">
      <dgm:prSet presAssocID="{CBE514DF-DC75-4DEB-AA29-FC9C674B677C}" presName="box" presStyleLbl="node1" presStyleIdx="1" presStyleCnt="4"/>
      <dgm:spPr/>
    </dgm:pt>
    <dgm:pt modelId="{ACD40547-9788-47F6-AFA7-D87D9121A03E}" type="pres">
      <dgm:prSet presAssocID="{CBE514DF-DC75-4DEB-AA29-FC9C674B677C}" presName="img" presStyleLbl="fgImgPlace1" presStyleIdx="1" presStyleCnt="4" custScaleX="543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dgm:spPr>
      <dgm:extLst>
        <a:ext uri="{E40237B7-FDA0-4F09-8148-C483321AD2D9}">
          <dgm14:cNvPr xmlns:dgm14="http://schemas.microsoft.com/office/drawing/2010/diagram" id="0" name="" descr="Group brainstorm"/>
        </a:ext>
      </dgm:extLst>
    </dgm:pt>
    <dgm:pt modelId="{B1C06997-2BB3-4A05-BB48-CDB819354D29}" type="pres">
      <dgm:prSet presAssocID="{CBE514DF-DC75-4DEB-AA29-FC9C674B677C}" presName="text" presStyleLbl="node1" presStyleIdx="1" presStyleCnt="4">
        <dgm:presLayoutVars>
          <dgm:bulletEnabled val="1"/>
        </dgm:presLayoutVars>
      </dgm:prSet>
      <dgm:spPr/>
    </dgm:pt>
    <dgm:pt modelId="{2E74DCA3-DAA7-44A5-97B3-EEC242F7ACBB}" type="pres">
      <dgm:prSet presAssocID="{F674DF86-32CB-4E8A-9E09-DFA3F692FEB6}" presName="spacer" presStyleCnt="0"/>
      <dgm:spPr/>
    </dgm:pt>
    <dgm:pt modelId="{7FF4159B-5C08-446C-B2A4-D202A19C271C}" type="pres">
      <dgm:prSet presAssocID="{EB8C131A-FC33-406D-B7A6-D4DA9F8F117A}" presName="comp" presStyleCnt="0"/>
      <dgm:spPr/>
    </dgm:pt>
    <dgm:pt modelId="{FBF883A4-BE6E-4531-A934-0DA25E897850}" type="pres">
      <dgm:prSet presAssocID="{EB8C131A-FC33-406D-B7A6-D4DA9F8F117A}" presName="box" presStyleLbl="node1" presStyleIdx="2" presStyleCnt="4"/>
      <dgm:spPr/>
    </dgm:pt>
    <dgm:pt modelId="{EF3E7F83-996D-4E96-BDFF-67E3065F2A90}" type="pres">
      <dgm:prSet presAssocID="{EB8C131A-FC33-406D-B7A6-D4DA9F8F117A}" presName="img" presStyleLbl="fgImgPlace1" presStyleIdx="2" presStyleCnt="4" custScaleX="54262"/>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a:noFill/>
        </a:ln>
      </dgm:spPr>
      <dgm:extLst>
        <a:ext uri="{E40237B7-FDA0-4F09-8148-C483321AD2D9}">
          <dgm14:cNvPr xmlns:dgm14="http://schemas.microsoft.com/office/drawing/2010/diagram" id="0" name="" descr="Person with idea"/>
        </a:ext>
      </dgm:extLst>
    </dgm:pt>
    <dgm:pt modelId="{D7AA78BF-1F93-4F35-89E7-496A9BC9A496}" type="pres">
      <dgm:prSet presAssocID="{EB8C131A-FC33-406D-B7A6-D4DA9F8F117A}" presName="text" presStyleLbl="node1" presStyleIdx="2" presStyleCnt="4">
        <dgm:presLayoutVars>
          <dgm:bulletEnabled val="1"/>
        </dgm:presLayoutVars>
      </dgm:prSet>
      <dgm:spPr/>
    </dgm:pt>
    <dgm:pt modelId="{7AC383DD-80CB-42F0-80CB-D641622FAF52}" type="pres">
      <dgm:prSet presAssocID="{58B66D06-8730-474C-8C43-C16173384336}" presName="spacer" presStyleCnt="0"/>
      <dgm:spPr/>
    </dgm:pt>
    <dgm:pt modelId="{8AF030F3-F91F-4721-AB87-7D74BC4582BF}" type="pres">
      <dgm:prSet presAssocID="{FF3D988E-EB2B-4708-A723-FE63A035DCD0}" presName="comp" presStyleCnt="0"/>
      <dgm:spPr/>
    </dgm:pt>
    <dgm:pt modelId="{F7AD2FA0-1C4B-4070-92B2-591F36FF4787}" type="pres">
      <dgm:prSet presAssocID="{FF3D988E-EB2B-4708-A723-FE63A035DCD0}" presName="box" presStyleLbl="node1" presStyleIdx="3" presStyleCnt="4"/>
      <dgm:spPr/>
    </dgm:pt>
    <dgm:pt modelId="{B8471CE8-FF3F-4A6D-8967-3F442D011D4B}" type="pres">
      <dgm:prSet presAssocID="{FF3D988E-EB2B-4708-A723-FE63A035DCD0}" presName="img" presStyleLbl="fgImgPlace1" presStyleIdx="3" presStyleCnt="4" custScaleX="5426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a:noFill/>
        </a:ln>
      </dgm:spPr>
      <dgm:extLst>
        <a:ext uri="{E40237B7-FDA0-4F09-8148-C483321AD2D9}">
          <dgm14:cNvPr xmlns:dgm14="http://schemas.microsoft.com/office/drawing/2010/diagram" id="0" name="" descr="Factory"/>
        </a:ext>
      </dgm:extLst>
    </dgm:pt>
    <dgm:pt modelId="{D590B5AF-FE1D-421D-8A04-AC0F016953E0}" type="pres">
      <dgm:prSet presAssocID="{FF3D988E-EB2B-4708-A723-FE63A035DCD0}" presName="text" presStyleLbl="node1" presStyleIdx="3" presStyleCnt="4">
        <dgm:presLayoutVars>
          <dgm:bulletEnabled val="1"/>
        </dgm:presLayoutVars>
      </dgm:prSet>
      <dgm:spPr/>
    </dgm:pt>
  </dgm:ptLst>
  <dgm:cxnLst>
    <dgm:cxn modelId="{77CF4100-D51C-4AF8-BE64-3CEA789CFD06}" srcId="{9CD381A8-ACAB-4CDF-A8D9-92DDD08E2017}" destId="{EB8C131A-FC33-406D-B7A6-D4DA9F8F117A}" srcOrd="2" destOrd="0" parTransId="{EA07163C-A650-4F63-9E21-845CD65BF7D3}" sibTransId="{58B66D06-8730-474C-8C43-C16173384336}"/>
    <dgm:cxn modelId="{16F1E01C-7B11-4875-99E1-04579D27D671}" type="presOf" srcId="{5F48CA83-AF8E-48CC-A7BD-35EC50B6424D}" destId="{7C9609BE-B18A-4877-9544-4C00B921061D}" srcOrd="0" destOrd="0" presId="urn:microsoft.com/office/officeart/2005/8/layout/vList4"/>
    <dgm:cxn modelId="{C763AB1D-89B9-4696-AA4E-7A0D882617B8}" type="presOf" srcId="{FF3D988E-EB2B-4708-A723-FE63A035DCD0}" destId="{D590B5AF-FE1D-421D-8A04-AC0F016953E0}" srcOrd="1" destOrd="0" presId="urn:microsoft.com/office/officeart/2005/8/layout/vList4"/>
    <dgm:cxn modelId="{332C113E-9BB0-4D6D-B698-FD4FF795F5DD}" type="presOf" srcId="{FF3D988E-EB2B-4708-A723-FE63A035DCD0}" destId="{F7AD2FA0-1C4B-4070-92B2-591F36FF4787}" srcOrd="0" destOrd="0" presId="urn:microsoft.com/office/officeart/2005/8/layout/vList4"/>
    <dgm:cxn modelId="{B754E84A-EEFC-4D25-BB5A-86D66BA9732E}" srcId="{9CD381A8-ACAB-4CDF-A8D9-92DDD08E2017}" destId="{CBE514DF-DC75-4DEB-AA29-FC9C674B677C}" srcOrd="1" destOrd="0" parTransId="{7BA14E80-FA2E-4EF7-8BED-F3B133790F94}" sibTransId="{F674DF86-32CB-4E8A-9E09-DFA3F692FEB6}"/>
    <dgm:cxn modelId="{3071804B-D38E-433B-AA1C-A70304D06118}" srcId="{9CD381A8-ACAB-4CDF-A8D9-92DDD08E2017}" destId="{FF3D988E-EB2B-4708-A723-FE63A035DCD0}" srcOrd="3" destOrd="0" parTransId="{68A9FAEB-CE00-4702-B945-88B8F735C1F1}" sibTransId="{7BD82821-FC29-4DBC-AA9F-AABF632BB29E}"/>
    <dgm:cxn modelId="{0DC11E94-D945-4A40-84C9-70EAA1E3F365}" type="presOf" srcId="{5F48CA83-AF8E-48CC-A7BD-35EC50B6424D}" destId="{69B313B0-ECA2-4718-BA81-F9F858293E18}" srcOrd="1" destOrd="0" presId="urn:microsoft.com/office/officeart/2005/8/layout/vList4"/>
    <dgm:cxn modelId="{B79F91A1-6FA4-476A-A101-09CABCF2B376}" type="presOf" srcId="{EB8C131A-FC33-406D-B7A6-D4DA9F8F117A}" destId="{FBF883A4-BE6E-4531-A934-0DA25E897850}" srcOrd="0" destOrd="0" presId="urn:microsoft.com/office/officeart/2005/8/layout/vList4"/>
    <dgm:cxn modelId="{A7445FC6-21B5-460B-BFC4-FCF85202FBEE}" srcId="{9CD381A8-ACAB-4CDF-A8D9-92DDD08E2017}" destId="{5F48CA83-AF8E-48CC-A7BD-35EC50B6424D}" srcOrd="0" destOrd="0" parTransId="{78C79FB6-93E8-4E85-903D-C9288C48A0A9}" sibTransId="{8F0103D8-5B17-4BB8-9D37-D19370086BD3}"/>
    <dgm:cxn modelId="{8DF519E0-DC17-4E3B-B33B-E395E45ED74F}" type="presOf" srcId="{CBE514DF-DC75-4DEB-AA29-FC9C674B677C}" destId="{39CF5723-006D-482A-8D18-14352B4663D7}" srcOrd="0" destOrd="0" presId="urn:microsoft.com/office/officeart/2005/8/layout/vList4"/>
    <dgm:cxn modelId="{201F22EF-9205-4CEA-AC5B-C3C06EA71A59}" type="presOf" srcId="{CBE514DF-DC75-4DEB-AA29-FC9C674B677C}" destId="{B1C06997-2BB3-4A05-BB48-CDB819354D29}" srcOrd="1" destOrd="0" presId="urn:microsoft.com/office/officeart/2005/8/layout/vList4"/>
    <dgm:cxn modelId="{EEBA46F3-DAC0-45AB-B61B-46FB7A9C1B47}" type="presOf" srcId="{EB8C131A-FC33-406D-B7A6-D4DA9F8F117A}" destId="{D7AA78BF-1F93-4F35-89E7-496A9BC9A496}" srcOrd="1" destOrd="0" presId="urn:microsoft.com/office/officeart/2005/8/layout/vList4"/>
    <dgm:cxn modelId="{F835D6F8-5051-4671-82E0-7801771E8698}" type="presOf" srcId="{9CD381A8-ACAB-4CDF-A8D9-92DDD08E2017}" destId="{10BC7DAD-46AD-4CE6-9BE7-32520FF8D2BF}" srcOrd="0" destOrd="0" presId="urn:microsoft.com/office/officeart/2005/8/layout/vList4"/>
    <dgm:cxn modelId="{1EF8D991-2A81-41BE-B115-670DB84070E7}" type="presParOf" srcId="{10BC7DAD-46AD-4CE6-9BE7-32520FF8D2BF}" destId="{B00610D7-2B74-4780-83F9-3DC85D7F2DB6}" srcOrd="0" destOrd="0" presId="urn:microsoft.com/office/officeart/2005/8/layout/vList4"/>
    <dgm:cxn modelId="{C9F8FB84-8428-4132-BE6E-E756E81A73D3}" type="presParOf" srcId="{B00610D7-2B74-4780-83F9-3DC85D7F2DB6}" destId="{7C9609BE-B18A-4877-9544-4C00B921061D}" srcOrd="0" destOrd="0" presId="urn:microsoft.com/office/officeart/2005/8/layout/vList4"/>
    <dgm:cxn modelId="{B48D2907-A107-4539-AD13-959A7E0CB9A1}" type="presParOf" srcId="{B00610D7-2B74-4780-83F9-3DC85D7F2DB6}" destId="{0B70D4A8-2F62-464F-BF3C-4C17C079D593}" srcOrd="1" destOrd="0" presId="urn:microsoft.com/office/officeart/2005/8/layout/vList4"/>
    <dgm:cxn modelId="{819DB7F9-C484-4D1D-BB01-CB5333C218DE}" type="presParOf" srcId="{B00610D7-2B74-4780-83F9-3DC85D7F2DB6}" destId="{69B313B0-ECA2-4718-BA81-F9F858293E18}" srcOrd="2" destOrd="0" presId="urn:microsoft.com/office/officeart/2005/8/layout/vList4"/>
    <dgm:cxn modelId="{E2EFA39C-18C4-4C22-A751-C60EA0C9D77C}" type="presParOf" srcId="{10BC7DAD-46AD-4CE6-9BE7-32520FF8D2BF}" destId="{8B75BF7A-8C32-497C-9A76-D6C7B473D77B}" srcOrd="1" destOrd="0" presId="urn:microsoft.com/office/officeart/2005/8/layout/vList4"/>
    <dgm:cxn modelId="{6D6AF757-7EEF-40C7-B6AE-EF329BFB6BB8}" type="presParOf" srcId="{10BC7DAD-46AD-4CE6-9BE7-32520FF8D2BF}" destId="{BB1518E2-504F-4712-82CB-CE5CC5F9B630}" srcOrd="2" destOrd="0" presId="urn:microsoft.com/office/officeart/2005/8/layout/vList4"/>
    <dgm:cxn modelId="{6E71DE8F-0A2B-4BBB-A952-94B2574DB663}" type="presParOf" srcId="{BB1518E2-504F-4712-82CB-CE5CC5F9B630}" destId="{39CF5723-006D-482A-8D18-14352B4663D7}" srcOrd="0" destOrd="0" presId="urn:microsoft.com/office/officeart/2005/8/layout/vList4"/>
    <dgm:cxn modelId="{5B826024-9721-4FC2-B9F7-EFA5169D1000}" type="presParOf" srcId="{BB1518E2-504F-4712-82CB-CE5CC5F9B630}" destId="{ACD40547-9788-47F6-AFA7-D87D9121A03E}" srcOrd="1" destOrd="0" presId="urn:microsoft.com/office/officeart/2005/8/layout/vList4"/>
    <dgm:cxn modelId="{E38E0762-2FEC-427F-8D44-096DB79B0605}" type="presParOf" srcId="{BB1518E2-504F-4712-82CB-CE5CC5F9B630}" destId="{B1C06997-2BB3-4A05-BB48-CDB819354D29}" srcOrd="2" destOrd="0" presId="urn:microsoft.com/office/officeart/2005/8/layout/vList4"/>
    <dgm:cxn modelId="{D4394B43-EE47-48F6-AE6D-9428036552E6}" type="presParOf" srcId="{10BC7DAD-46AD-4CE6-9BE7-32520FF8D2BF}" destId="{2E74DCA3-DAA7-44A5-97B3-EEC242F7ACBB}" srcOrd="3" destOrd="0" presId="urn:microsoft.com/office/officeart/2005/8/layout/vList4"/>
    <dgm:cxn modelId="{94DD40BE-465A-4D40-98B5-949CC193CBB3}" type="presParOf" srcId="{10BC7DAD-46AD-4CE6-9BE7-32520FF8D2BF}" destId="{7FF4159B-5C08-446C-B2A4-D202A19C271C}" srcOrd="4" destOrd="0" presId="urn:microsoft.com/office/officeart/2005/8/layout/vList4"/>
    <dgm:cxn modelId="{4018C029-8DE6-4794-BB5A-102D87B6DA80}" type="presParOf" srcId="{7FF4159B-5C08-446C-B2A4-D202A19C271C}" destId="{FBF883A4-BE6E-4531-A934-0DA25E897850}" srcOrd="0" destOrd="0" presId="urn:microsoft.com/office/officeart/2005/8/layout/vList4"/>
    <dgm:cxn modelId="{53B3E293-0033-496A-9B35-87F041095529}" type="presParOf" srcId="{7FF4159B-5C08-446C-B2A4-D202A19C271C}" destId="{EF3E7F83-996D-4E96-BDFF-67E3065F2A90}" srcOrd="1" destOrd="0" presId="urn:microsoft.com/office/officeart/2005/8/layout/vList4"/>
    <dgm:cxn modelId="{9EA08F84-CA93-4A33-95EC-CE1B2948A4E6}" type="presParOf" srcId="{7FF4159B-5C08-446C-B2A4-D202A19C271C}" destId="{D7AA78BF-1F93-4F35-89E7-496A9BC9A496}" srcOrd="2" destOrd="0" presId="urn:microsoft.com/office/officeart/2005/8/layout/vList4"/>
    <dgm:cxn modelId="{B988E7B2-87C7-4CFC-B6EC-4E3DE4103855}" type="presParOf" srcId="{10BC7DAD-46AD-4CE6-9BE7-32520FF8D2BF}" destId="{7AC383DD-80CB-42F0-80CB-D641622FAF52}" srcOrd="5" destOrd="0" presId="urn:microsoft.com/office/officeart/2005/8/layout/vList4"/>
    <dgm:cxn modelId="{59B2970E-47EA-458F-A34F-B565488A7F8A}" type="presParOf" srcId="{10BC7DAD-46AD-4CE6-9BE7-32520FF8D2BF}" destId="{8AF030F3-F91F-4721-AB87-7D74BC4582BF}" srcOrd="6" destOrd="0" presId="urn:microsoft.com/office/officeart/2005/8/layout/vList4"/>
    <dgm:cxn modelId="{75E64FBE-0556-447B-B21D-8C5EE1BD6760}" type="presParOf" srcId="{8AF030F3-F91F-4721-AB87-7D74BC4582BF}" destId="{F7AD2FA0-1C4B-4070-92B2-591F36FF4787}" srcOrd="0" destOrd="0" presId="urn:microsoft.com/office/officeart/2005/8/layout/vList4"/>
    <dgm:cxn modelId="{E0A81173-4E5A-44EC-8706-13C991496994}" type="presParOf" srcId="{8AF030F3-F91F-4721-AB87-7D74BC4582BF}" destId="{B8471CE8-FF3F-4A6D-8967-3F442D011D4B}" srcOrd="1" destOrd="0" presId="urn:microsoft.com/office/officeart/2005/8/layout/vList4"/>
    <dgm:cxn modelId="{D88D0FD8-9379-4134-92F3-0A03368FCDF4}" type="presParOf" srcId="{8AF030F3-F91F-4721-AB87-7D74BC4582BF}" destId="{D590B5AF-FE1D-421D-8A04-AC0F016953E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73F5C-79DE-5043-90A6-3B69A843895D}"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s-ES"/>
        </a:p>
      </dgm:t>
    </dgm:pt>
    <dgm:pt modelId="{20A6A226-F77F-B84B-8F9E-7019CADB1B27}">
      <dgm:prSet phldrT="[Texto]" phldr="0" custT="1"/>
      <dgm:spPr>
        <a:solidFill>
          <a:srgbClr val="25408F"/>
        </a:solidFill>
      </dgm:spPr>
      <dgm:t>
        <a:bodyPr/>
        <a:lstStyle/>
        <a:p>
          <a:pPr rtl="0"/>
          <a:r>
            <a:rPr lang="es-ES" sz="2400" b="1" dirty="0">
              <a:latin typeface="Calibri"/>
              <a:cs typeface="Calibri"/>
            </a:rPr>
            <a:t>Free </a:t>
          </a:r>
          <a:r>
            <a:rPr lang="es-ES" sz="2400" b="1" dirty="0" err="1">
              <a:latin typeface="Calibri"/>
              <a:cs typeface="Calibri"/>
            </a:rPr>
            <a:t>access</a:t>
          </a:r>
          <a:r>
            <a:rPr lang="es-ES" sz="2400" b="0" dirty="0">
              <a:latin typeface="Calibri"/>
              <a:cs typeface="Calibri"/>
            </a:rPr>
            <a:t> </a:t>
          </a:r>
          <a:r>
            <a:rPr lang="es-ES" sz="2400" b="0" dirty="0" err="1">
              <a:latin typeface="Calibri"/>
              <a:cs typeface="Calibri"/>
            </a:rPr>
            <a:t>to</a:t>
          </a:r>
          <a:r>
            <a:rPr lang="es-ES" sz="2400" b="0" dirty="0">
              <a:latin typeface="Calibri"/>
              <a:cs typeface="Calibri"/>
            </a:rPr>
            <a:t> new </a:t>
          </a:r>
          <a:r>
            <a:rPr lang="es-ES" sz="2400" b="0" dirty="0" err="1">
              <a:latin typeface="Calibri"/>
              <a:cs typeface="Calibri"/>
            </a:rPr>
            <a:t>resources</a:t>
          </a:r>
          <a:r>
            <a:rPr lang="es-ES" sz="2400" b="0" dirty="0">
              <a:latin typeface="Calibri"/>
              <a:cs typeface="Calibri"/>
            </a:rPr>
            <a:t> </a:t>
          </a:r>
          <a:r>
            <a:rPr lang="es-ES" sz="2400" b="0" dirty="0" err="1">
              <a:latin typeface="Calibri"/>
              <a:cs typeface="Calibri"/>
            </a:rPr>
            <a:t>created</a:t>
          </a:r>
          <a:r>
            <a:rPr lang="es-ES" sz="2400" b="0" dirty="0">
              <a:latin typeface="Calibri"/>
              <a:cs typeface="Calibri"/>
            </a:rPr>
            <a:t> </a:t>
          </a:r>
          <a:r>
            <a:rPr lang="es-ES" sz="2400" b="0" dirty="0" err="1">
              <a:latin typeface="Calibri"/>
              <a:cs typeface="Calibri"/>
            </a:rPr>
            <a:t>by</a:t>
          </a:r>
          <a:r>
            <a:rPr lang="es-ES" sz="2400" b="0" dirty="0">
              <a:latin typeface="Calibri"/>
              <a:cs typeface="Calibri"/>
            </a:rPr>
            <a:t> </a:t>
          </a:r>
          <a:r>
            <a:rPr lang="es-ES" sz="2400" b="0" dirty="0" err="1">
              <a:latin typeface="Calibri"/>
              <a:cs typeface="Calibri"/>
            </a:rPr>
            <a:t>international</a:t>
          </a:r>
          <a:r>
            <a:rPr lang="es-ES" sz="2400" b="0" dirty="0">
              <a:latin typeface="Calibri"/>
              <a:cs typeface="Calibri"/>
            </a:rPr>
            <a:t> </a:t>
          </a:r>
          <a:r>
            <a:rPr lang="es-ES" sz="2400" b="0" dirty="0" err="1">
              <a:latin typeface="Calibri"/>
              <a:cs typeface="Calibri"/>
            </a:rPr>
            <a:t>experts</a:t>
          </a:r>
          <a:endParaRPr lang="es-ES" sz="2400" b="0" dirty="0">
            <a:latin typeface="Calibri"/>
            <a:cs typeface="Calibri"/>
          </a:endParaRPr>
        </a:p>
      </dgm:t>
    </dgm:pt>
    <dgm:pt modelId="{60A5C488-FA70-8649-AB75-8C82621C65CA}" type="parTrans" cxnId="{E280E7C1-BA91-3448-BFE2-3447617489BA}">
      <dgm:prSet/>
      <dgm:spPr/>
      <dgm:t>
        <a:bodyPr/>
        <a:lstStyle/>
        <a:p>
          <a:endParaRPr lang="es-ES"/>
        </a:p>
      </dgm:t>
    </dgm:pt>
    <dgm:pt modelId="{7EA58896-8405-0C43-BAA6-9BA20D099533}" type="sibTrans" cxnId="{E280E7C1-BA91-3448-BFE2-3447617489BA}">
      <dgm:prSet/>
      <dgm:spPr/>
      <dgm:t>
        <a:bodyPr/>
        <a:lstStyle/>
        <a:p>
          <a:endParaRPr lang="es-ES"/>
        </a:p>
      </dgm:t>
    </dgm:pt>
    <dgm:pt modelId="{149FB516-98BA-0D4C-9AED-3EA345177AA0}">
      <dgm:prSet phldrT="[Texto]" phldr="0" custT="1"/>
      <dgm:spPr>
        <a:solidFill>
          <a:srgbClr val="41AD49"/>
        </a:solidFill>
      </dgm:spPr>
      <dgm:t>
        <a:bodyPr/>
        <a:lstStyle/>
        <a:p>
          <a:r>
            <a:rPr lang="es-ES" sz="2400" b="0" dirty="0" err="1">
              <a:latin typeface="Calibri"/>
              <a:cs typeface="Calibri"/>
            </a:rPr>
            <a:t>Possibility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1" dirty="0" err="1">
              <a:latin typeface="Calibri"/>
              <a:cs typeface="Calibri"/>
            </a:rPr>
            <a:t>reducing</a:t>
          </a:r>
          <a:r>
            <a:rPr lang="es-ES" sz="2400" b="1" dirty="0">
              <a:latin typeface="Calibri"/>
              <a:cs typeface="Calibri"/>
            </a:rPr>
            <a:t> </a:t>
          </a:r>
          <a:r>
            <a:rPr lang="es-ES" sz="2400" b="1" dirty="0" err="1">
              <a:latin typeface="Calibri"/>
              <a:cs typeface="Calibri"/>
            </a:rPr>
            <a:t>absenteeism</a:t>
          </a:r>
          <a:r>
            <a:rPr lang="es-ES" sz="2400" b="0" dirty="0">
              <a:latin typeface="Calibri"/>
              <a:cs typeface="Calibri"/>
            </a:rPr>
            <a:t> </a:t>
          </a:r>
          <a:r>
            <a:rPr lang="es-ES" sz="2400" b="0" dirty="0" err="1">
              <a:latin typeface="Calibri"/>
              <a:cs typeface="Calibri"/>
            </a:rPr>
            <a:t>costs</a:t>
          </a:r>
          <a:endParaRPr lang="es-ES" sz="2400" b="0" dirty="0">
            <a:latin typeface="Calibri"/>
            <a:cs typeface="Calibri"/>
          </a:endParaRPr>
        </a:p>
      </dgm:t>
    </dgm:pt>
    <dgm:pt modelId="{40608AE1-C023-CA4F-B7CF-459962A0EAB5}" type="parTrans" cxnId="{187A8D5A-EE3E-6F48-ACC8-DC9E7AEDB35D}">
      <dgm:prSet/>
      <dgm:spPr/>
      <dgm:t>
        <a:bodyPr/>
        <a:lstStyle/>
        <a:p>
          <a:endParaRPr lang="es-ES"/>
        </a:p>
      </dgm:t>
    </dgm:pt>
    <dgm:pt modelId="{569DCA55-DB3F-544C-B827-062D0F5E5B95}" type="sibTrans" cxnId="{187A8D5A-EE3E-6F48-ACC8-DC9E7AEDB35D}">
      <dgm:prSet/>
      <dgm:spPr/>
      <dgm:t>
        <a:bodyPr/>
        <a:lstStyle/>
        <a:p>
          <a:endParaRPr lang="es-ES"/>
        </a:p>
      </dgm:t>
    </dgm:pt>
    <dgm:pt modelId="{11E2DAE5-4AB5-7C46-8F27-1E33BACDBAE7}">
      <dgm:prSet phldrT="[Texto]" phldr="0" custT="1"/>
      <dgm:spPr>
        <a:solidFill>
          <a:srgbClr val="25408F"/>
        </a:solidFill>
      </dgm:spPr>
      <dgm:t>
        <a:bodyPr/>
        <a:lstStyle/>
        <a:p>
          <a:r>
            <a:rPr lang="es-ES" sz="2400" b="0" dirty="0" err="1">
              <a:latin typeface="Calibri"/>
              <a:cs typeface="Calibri"/>
            </a:rPr>
            <a:t>Opportunity</a:t>
          </a:r>
          <a:r>
            <a:rPr lang="es-ES" sz="2400" b="0" dirty="0">
              <a:latin typeface="Calibri"/>
              <a:cs typeface="Calibri"/>
            </a:rPr>
            <a:t> </a:t>
          </a:r>
          <a:r>
            <a:rPr lang="es-ES" sz="2400" b="0" dirty="0" err="1">
              <a:latin typeface="Calibri"/>
              <a:cs typeface="Calibri"/>
            </a:rPr>
            <a:t>to</a:t>
          </a:r>
          <a:r>
            <a:rPr lang="es-ES" sz="2400" b="0" dirty="0">
              <a:latin typeface="Calibri"/>
              <a:cs typeface="Calibri"/>
            </a:rPr>
            <a:t> </a:t>
          </a:r>
          <a:r>
            <a:rPr lang="es-ES" sz="2400" b="1" dirty="0" err="1">
              <a:latin typeface="Calibri"/>
              <a:cs typeface="Calibri"/>
            </a:rPr>
            <a:t>improve</a:t>
          </a:r>
          <a:r>
            <a:rPr lang="es-ES" sz="2400" b="1" dirty="0">
              <a:latin typeface="Calibri"/>
              <a:cs typeface="Calibri"/>
            </a:rPr>
            <a:t> </a:t>
          </a:r>
          <a:r>
            <a:rPr lang="es-ES" sz="2400" b="1" dirty="0" err="1">
              <a:latin typeface="Calibri"/>
              <a:cs typeface="Calibri"/>
            </a:rPr>
            <a:t>the</a:t>
          </a:r>
          <a:r>
            <a:rPr lang="es-ES" sz="2400" b="1" dirty="0">
              <a:latin typeface="Calibri"/>
              <a:cs typeface="Calibri"/>
            </a:rPr>
            <a:t> </a:t>
          </a:r>
          <a:r>
            <a:rPr lang="es-ES" sz="2400" b="1" dirty="0" err="1">
              <a:latin typeface="Calibri"/>
              <a:cs typeface="Calibri"/>
            </a:rPr>
            <a:t>productivity</a:t>
          </a:r>
          <a:r>
            <a:rPr lang="es-ES" sz="2400" b="0" dirty="0">
              <a:latin typeface="Calibri"/>
              <a:cs typeface="Calibri"/>
            </a:rPr>
            <a:t> </a:t>
          </a:r>
          <a:r>
            <a:rPr lang="es-ES" sz="2400" b="0" dirty="0" err="1">
              <a:latin typeface="Calibri"/>
              <a:cs typeface="Calibri"/>
            </a:rPr>
            <a:t>of</a:t>
          </a:r>
          <a:r>
            <a:rPr lang="es-ES" sz="2400" b="0" dirty="0">
              <a:latin typeface="Calibri"/>
              <a:cs typeface="Calibri"/>
            </a:rPr>
            <a:t> </a:t>
          </a:r>
          <a:r>
            <a:rPr lang="es-ES" sz="2400" b="0" dirty="0" err="1">
              <a:latin typeface="Calibri"/>
              <a:cs typeface="Calibri"/>
            </a:rPr>
            <a:t>the</a:t>
          </a:r>
          <a:r>
            <a:rPr lang="es-ES" sz="2400" b="0" dirty="0">
              <a:latin typeface="Calibri"/>
              <a:cs typeface="Calibri"/>
            </a:rPr>
            <a:t> </a:t>
          </a:r>
          <a:r>
            <a:rPr lang="es-ES" sz="2400" b="0" dirty="0" err="1">
              <a:latin typeface="Calibri"/>
              <a:cs typeface="Calibri"/>
            </a:rPr>
            <a:t>business</a:t>
          </a:r>
          <a:endParaRPr lang="es-ES" sz="2400" b="0" dirty="0">
            <a:latin typeface="Calibri"/>
            <a:cs typeface="Calibri"/>
          </a:endParaRPr>
        </a:p>
      </dgm:t>
    </dgm:pt>
    <dgm:pt modelId="{B143F0FE-E2EF-F440-9E70-EBEEDE29BA94}" type="parTrans" cxnId="{69D35DEE-30B4-BB42-8571-D5A9124FF9C5}">
      <dgm:prSet/>
      <dgm:spPr/>
      <dgm:t>
        <a:bodyPr/>
        <a:lstStyle/>
        <a:p>
          <a:endParaRPr lang="es-ES"/>
        </a:p>
      </dgm:t>
    </dgm:pt>
    <dgm:pt modelId="{E55C5D31-6833-BC47-9D54-DC1581941D19}" type="sibTrans" cxnId="{69D35DEE-30B4-BB42-8571-D5A9124FF9C5}">
      <dgm:prSet/>
      <dgm:spPr/>
      <dgm:t>
        <a:bodyPr/>
        <a:lstStyle/>
        <a:p>
          <a:endParaRPr lang="es-ES"/>
        </a:p>
      </dgm:t>
    </dgm:pt>
    <dgm:pt modelId="{7AB801FF-27B0-8446-8F7C-CB7995364B44}">
      <dgm:prSet custT="1"/>
      <dgm:spPr>
        <a:solidFill>
          <a:srgbClr val="25408F"/>
        </a:solidFill>
      </dgm:spPr>
      <dgm:t>
        <a:bodyPr/>
        <a:lstStyle/>
        <a:p>
          <a:pPr rtl="0"/>
          <a:r>
            <a:rPr lang="es-ES" sz="2400" b="1" dirty="0">
              <a:latin typeface="Calibri"/>
              <a:cs typeface="Calibri"/>
            </a:rPr>
            <a:t>Company </a:t>
          </a:r>
          <a:r>
            <a:rPr lang="es-ES" sz="2400" b="1" dirty="0" err="1">
              <a:latin typeface="Calibri"/>
              <a:cs typeface="Calibri"/>
            </a:rPr>
            <a:t>reputation</a:t>
          </a:r>
          <a:r>
            <a:rPr lang="es-ES" sz="2400" b="1" dirty="0">
              <a:latin typeface="Calibri"/>
              <a:cs typeface="Calibri"/>
            </a:rPr>
            <a:t> - </a:t>
          </a:r>
          <a:r>
            <a:rPr lang="es-ES" sz="2400" b="0" dirty="0" err="1">
              <a:latin typeface="Calibri"/>
              <a:cs typeface="Calibri"/>
            </a:rPr>
            <a:t>valuing</a:t>
          </a:r>
          <a:r>
            <a:rPr lang="es-ES" sz="2400" b="0" dirty="0">
              <a:latin typeface="Calibri"/>
              <a:cs typeface="Calibri"/>
            </a:rPr>
            <a:t> </a:t>
          </a:r>
          <a:r>
            <a:rPr lang="es-ES" sz="2400" b="0" dirty="0" err="1">
              <a:latin typeface="Calibri"/>
              <a:cs typeface="Calibri"/>
            </a:rPr>
            <a:t>employees</a:t>
          </a:r>
          <a:r>
            <a:rPr lang="es-ES" sz="2400" b="0" dirty="0">
              <a:latin typeface="Calibri"/>
              <a:cs typeface="Calibri"/>
            </a:rPr>
            <a:t> and </a:t>
          </a:r>
          <a:r>
            <a:rPr lang="es-ES" sz="2400" b="0" dirty="0" err="1">
              <a:latin typeface="Calibri"/>
              <a:cs typeface="Calibri"/>
            </a:rPr>
            <a:t>supporting</a:t>
          </a:r>
          <a:r>
            <a:rPr lang="es-ES" sz="2400" b="0" dirty="0">
              <a:latin typeface="Calibri"/>
              <a:cs typeface="Calibri"/>
            </a:rPr>
            <a:t> a </a:t>
          </a:r>
          <a:r>
            <a:rPr lang="es-ES" sz="2400" b="0" dirty="0" err="1">
              <a:latin typeface="Calibri"/>
              <a:cs typeface="Calibri"/>
            </a:rPr>
            <a:t>healthy</a:t>
          </a:r>
          <a:r>
            <a:rPr lang="es-ES" sz="2400" b="0" dirty="0">
              <a:latin typeface="Calibri"/>
              <a:cs typeface="Calibri"/>
            </a:rPr>
            <a:t> </a:t>
          </a:r>
          <a:r>
            <a:rPr lang="es-ES" sz="2400" b="0" dirty="0" err="1">
              <a:latin typeface="Calibri"/>
              <a:cs typeface="Calibri"/>
            </a:rPr>
            <a:t>workplace</a:t>
          </a:r>
          <a:endParaRPr lang="es-ES" sz="2400" b="0" dirty="0">
            <a:latin typeface="Calibri"/>
            <a:cs typeface="Calibri"/>
          </a:endParaRPr>
        </a:p>
      </dgm:t>
    </dgm:pt>
    <dgm:pt modelId="{56C74220-B7C5-0146-B522-FAB73ED842E7}" type="parTrans" cxnId="{11A7A8E2-13B8-8746-87C4-974C79BE369C}">
      <dgm:prSet/>
      <dgm:spPr/>
      <dgm:t>
        <a:bodyPr/>
        <a:lstStyle/>
        <a:p>
          <a:endParaRPr lang="es-ES"/>
        </a:p>
      </dgm:t>
    </dgm:pt>
    <dgm:pt modelId="{9615B471-1278-3C4E-850E-841CDF9B68FB}" type="sibTrans" cxnId="{11A7A8E2-13B8-8746-87C4-974C79BE369C}">
      <dgm:prSet/>
      <dgm:spPr/>
      <dgm:t>
        <a:bodyPr/>
        <a:lstStyle/>
        <a:p>
          <a:endParaRPr lang="es-ES"/>
        </a:p>
      </dgm:t>
    </dgm:pt>
    <dgm:pt modelId="{2D89251B-BBD1-E84E-86C2-37E9A79446B6}">
      <dgm:prSet custT="1"/>
      <dgm:spPr>
        <a:solidFill>
          <a:srgbClr val="41AD49"/>
        </a:solidFill>
      </dgm:spPr>
      <dgm:t>
        <a:bodyPr/>
        <a:lstStyle/>
        <a:p>
          <a:r>
            <a:rPr lang="es-ES" sz="2400" b="0" dirty="0">
              <a:latin typeface="Calibri"/>
              <a:cs typeface="Calibri"/>
            </a:rPr>
            <a:t>Chance to </a:t>
          </a:r>
          <a:r>
            <a:rPr lang="es-ES" sz="2400" b="0" dirty="0" err="1">
              <a:latin typeface="Calibri"/>
              <a:cs typeface="Calibri"/>
            </a:rPr>
            <a:t>build</a:t>
          </a:r>
          <a:r>
            <a:rPr lang="es-ES" sz="2400" b="0" dirty="0">
              <a:latin typeface="Calibri"/>
              <a:cs typeface="Calibri"/>
            </a:rPr>
            <a:t> a </a:t>
          </a:r>
          <a:r>
            <a:rPr lang="es-ES" sz="2400" b="1" dirty="0" err="1">
              <a:latin typeface="Calibri"/>
              <a:cs typeface="Calibri"/>
            </a:rPr>
            <a:t>best</a:t>
          </a:r>
          <a:r>
            <a:rPr lang="es-ES" sz="2400" b="1" dirty="0">
              <a:latin typeface="Calibri"/>
              <a:cs typeface="Calibri"/>
            </a:rPr>
            <a:t> </a:t>
          </a:r>
          <a:r>
            <a:rPr lang="es-ES" sz="2400" b="1" dirty="0" err="1">
              <a:latin typeface="Calibri"/>
              <a:cs typeface="Calibri"/>
            </a:rPr>
            <a:t>practice</a:t>
          </a:r>
          <a:r>
            <a:rPr lang="es-ES" sz="2400" b="1" dirty="0">
              <a:latin typeface="Calibri"/>
              <a:cs typeface="Calibri"/>
            </a:rPr>
            <a:t> </a:t>
          </a:r>
          <a:r>
            <a:rPr lang="es-ES" sz="2400" b="1" dirty="0" err="1">
              <a:latin typeface="Calibri"/>
              <a:cs typeface="Calibri"/>
            </a:rPr>
            <a:t>model</a:t>
          </a:r>
          <a:endParaRPr lang="es-ES" sz="2400" b="1" dirty="0">
            <a:latin typeface="Calibri"/>
            <a:cs typeface="Calibri"/>
          </a:endParaRPr>
        </a:p>
      </dgm:t>
    </dgm:pt>
    <dgm:pt modelId="{E085F896-D11A-FF4B-A4A1-C764D7028148}" type="parTrans" cxnId="{789668D7-94A4-1E4B-A2AC-CF740B5E3AFE}">
      <dgm:prSet/>
      <dgm:spPr/>
      <dgm:t>
        <a:bodyPr/>
        <a:lstStyle/>
        <a:p>
          <a:endParaRPr lang="es-ES"/>
        </a:p>
      </dgm:t>
    </dgm:pt>
    <dgm:pt modelId="{6F151431-984F-9B46-9343-BF79778C080E}" type="sibTrans" cxnId="{789668D7-94A4-1E4B-A2AC-CF740B5E3AFE}">
      <dgm:prSet/>
      <dgm:spPr/>
      <dgm:t>
        <a:bodyPr/>
        <a:lstStyle/>
        <a:p>
          <a:endParaRPr lang="es-ES"/>
        </a:p>
      </dgm:t>
    </dgm:pt>
    <dgm:pt modelId="{297BEE69-9B21-2B40-8CC1-F8F008AC6C2F}" type="pres">
      <dgm:prSet presAssocID="{75873F5C-79DE-5043-90A6-3B69A843895D}" presName="Name0" presStyleCnt="0">
        <dgm:presLayoutVars>
          <dgm:chMax val="7"/>
          <dgm:chPref val="7"/>
          <dgm:dir/>
        </dgm:presLayoutVars>
      </dgm:prSet>
      <dgm:spPr/>
    </dgm:pt>
    <dgm:pt modelId="{4F8BF2E6-FEDD-FC46-BCB3-D5FF5463DB65}" type="pres">
      <dgm:prSet presAssocID="{75873F5C-79DE-5043-90A6-3B69A843895D}" presName="Name1" presStyleCnt="0"/>
      <dgm:spPr/>
    </dgm:pt>
    <dgm:pt modelId="{F090062A-EB81-8546-88BF-79FC784FB0F3}" type="pres">
      <dgm:prSet presAssocID="{75873F5C-79DE-5043-90A6-3B69A843895D}" presName="cycle" presStyleCnt="0"/>
      <dgm:spPr/>
    </dgm:pt>
    <dgm:pt modelId="{03BA55FC-4A40-5742-8B0A-6B4E82DF9D8D}" type="pres">
      <dgm:prSet presAssocID="{75873F5C-79DE-5043-90A6-3B69A843895D}" presName="srcNode" presStyleLbl="node1" presStyleIdx="0" presStyleCnt="5"/>
      <dgm:spPr/>
    </dgm:pt>
    <dgm:pt modelId="{6F46C006-DBC0-404D-8AEA-956D26E8BF38}" type="pres">
      <dgm:prSet presAssocID="{75873F5C-79DE-5043-90A6-3B69A843895D}" presName="conn" presStyleLbl="parChTrans1D2" presStyleIdx="0" presStyleCnt="1"/>
      <dgm:spPr/>
    </dgm:pt>
    <dgm:pt modelId="{D87C58DA-F3B3-7C44-9D89-AA560359143C}" type="pres">
      <dgm:prSet presAssocID="{75873F5C-79DE-5043-90A6-3B69A843895D}" presName="extraNode" presStyleLbl="node1" presStyleIdx="0" presStyleCnt="5"/>
      <dgm:spPr/>
    </dgm:pt>
    <dgm:pt modelId="{AD8C6B40-CDD4-B141-BB84-6D9EF85183C6}" type="pres">
      <dgm:prSet presAssocID="{75873F5C-79DE-5043-90A6-3B69A843895D}" presName="dstNode" presStyleLbl="node1" presStyleIdx="0" presStyleCnt="5"/>
      <dgm:spPr/>
    </dgm:pt>
    <dgm:pt modelId="{8ACE6847-53AD-904E-9042-3EE12017E092}" type="pres">
      <dgm:prSet presAssocID="{20A6A226-F77F-B84B-8F9E-7019CADB1B27}" presName="text_1" presStyleLbl="node1" presStyleIdx="0" presStyleCnt="5">
        <dgm:presLayoutVars>
          <dgm:bulletEnabled val="1"/>
        </dgm:presLayoutVars>
      </dgm:prSet>
      <dgm:spPr/>
    </dgm:pt>
    <dgm:pt modelId="{65BF06A3-E020-7E42-A584-1E22734C7569}" type="pres">
      <dgm:prSet presAssocID="{20A6A226-F77F-B84B-8F9E-7019CADB1B27}" presName="accent_1" presStyleCnt="0"/>
      <dgm:spPr/>
    </dgm:pt>
    <dgm:pt modelId="{E90ED4E0-1662-6947-A675-9410DB403DFC}" type="pres">
      <dgm:prSet presAssocID="{20A6A226-F77F-B84B-8F9E-7019CADB1B27}" presName="accentRepeatNode" presStyleLbl="solidFgAcc1" presStyleIdx="0" presStyleCnt="5"/>
      <dgm:spPr/>
    </dgm:pt>
    <dgm:pt modelId="{FBE18F25-FF87-E940-BBB8-413D16D7ECC4}" type="pres">
      <dgm:prSet presAssocID="{149FB516-98BA-0D4C-9AED-3EA345177AA0}" presName="text_2" presStyleLbl="node1" presStyleIdx="1" presStyleCnt="5">
        <dgm:presLayoutVars>
          <dgm:bulletEnabled val="1"/>
        </dgm:presLayoutVars>
      </dgm:prSet>
      <dgm:spPr/>
    </dgm:pt>
    <dgm:pt modelId="{61269B2D-4BDB-694D-B0DA-F6168F618CC5}" type="pres">
      <dgm:prSet presAssocID="{149FB516-98BA-0D4C-9AED-3EA345177AA0}" presName="accent_2" presStyleCnt="0"/>
      <dgm:spPr/>
    </dgm:pt>
    <dgm:pt modelId="{D6E81DE5-409F-B74A-A250-25B1BF8E26A2}" type="pres">
      <dgm:prSet presAssocID="{149FB516-98BA-0D4C-9AED-3EA345177AA0}" presName="accentRepeatNode" presStyleLbl="solidFgAcc1" presStyleIdx="1" presStyleCnt="5"/>
      <dgm:spPr/>
    </dgm:pt>
    <dgm:pt modelId="{27833B6E-5DE7-D44D-BD4E-31802E7BF13A}" type="pres">
      <dgm:prSet presAssocID="{11E2DAE5-4AB5-7C46-8F27-1E33BACDBAE7}" presName="text_3" presStyleLbl="node1" presStyleIdx="2" presStyleCnt="5">
        <dgm:presLayoutVars>
          <dgm:bulletEnabled val="1"/>
        </dgm:presLayoutVars>
      </dgm:prSet>
      <dgm:spPr/>
    </dgm:pt>
    <dgm:pt modelId="{9E93A242-A5FB-F04C-AD68-F694DD94132A}" type="pres">
      <dgm:prSet presAssocID="{11E2DAE5-4AB5-7C46-8F27-1E33BACDBAE7}" presName="accent_3" presStyleCnt="0"/>
      <dgm:spPr/>
    </dgm:pt>
    <dgm:pt modelId="{A8B97E80-6DC4-8342-9520-32E995C16BDD}" type="pres">
      <dgm:prSet presAssocID="{11E2DAE5-4AB5-7C46-8F27-1E33BACDBAE7}" presName="accentRepeatNode" presStyleLbl="solidFgAcc1" presStyleIdx="2" presStyleCnt="5"/>
      <dgm:spPr/>
    </dgm:pt>
    <dgm:pt modelId="{68B6A78E-E302-4741-A370-41C5774EF4D6}" type="pres">
      <dgm:prSet presAssocID="{2D89251B-BBD1-E84E-86C2-37E9A79446B6}" presName="text_4" presStyleLbl="node1" presStyleIdx="3" presStyleCnt="5">
        <dgm:presLayoutVars>
          <dgm:bulletEnabled val="1"/>
        </dgm:presLayoutVars>
      </dgm:prSet>
      <dgm:spPr/>
    </dgm:pt>
    <dgm:pt modelId="{2778C4A8-2924-3A40-B1C9-7A437B3A11B8}" type="pres">
      <dgm:prSet presAssocID="{2D89251B-BBD1-E84E-86C2-37E9A79446B6}" presName="accent_4" presStyleCnt="0"/>
      <dgm:spPr/>
    </dgm:pt>
    <dgm:pt modelId="{1F917701-DB40-7C4E-B752-3917E40D0379}" type="pres">
      <dgm:prSet presAssocID="{2D89251B-BBD1-E84E-86C2-37E9A79446B6}" presName="accentRepeatNode" presStyleLbl="solidFgAcc1" presStyleIdx="3" presStyleCnt="5"/>
      <dgm:spPr/>
    </dgm:pt>
    <dgm:pt modelId="{BF2C04A2-CDFE-B24E-B79E-9C9E3B803B1F}" type="pres">
      <dgm:prSet presAssocID="{7AB801FF-27B0-8446-8F7C-CB7995364B44}" presName="text_5" presStyleLbl="node1" presStyleIdx="4" presStyleCnt="5">
        <dgm:presLayoutVars>
          <dgm:bulletEnabled val="1"/>
        </dgm:presLayoutVars>
      </dgm:prSet>
      <dgm:spPr/>
    </dgm:pt>
    <dgm:pt modelId="{E2AFFBAE-7762-1647-9A36-F9C3B46E1252}" type="pres">
      <dgm:prSet presAssocID="{7AB801FF-27B0-8446-8F7C-CB7995364B44}" presName="accent_5" presStyleCnt="0"/>
      <dgm:spPr/>
    </dgm:pt>
    <dgm:pt modelId="{70B9F14C-F70B-0C4E-9557-0C90C61B3A4B}" type="pres">
      <dgm:prSet presAssocID="{7AB801FF-27B0-8446-8F7C-CB7995364B44}" presName="accentRepeatNode" presStyleLbl="solidFgAcc1" presStyleIdx="4" presStyleCnt="5"/>
      <dgm:spPr/>
    </dgm:pt>
  </dgm:ptLst>
  <dgm:cxnLst>
    <dgm:cxn modelId="{7249090C-84E9-4844-B545-554E003E7B24}" type="presOf" srcId="{149FB516-98BA-0D4C-9AED-3EA345177AA0}" destId="{FBE18F25-FF87-E940-BBB8-413D16D7ECC4}" srcOrd="0" destOrd="0" presId="urn:microsoft.com/office/officeart/2008/layout/VerticalCurvedList"/>
    <dgm:cxn modelId="{FA5C1433-1D06-8445-9CF0-D73F43868B95}" type="presOf" srcId="{11E2DAE5-4AB5-7C46-8F27-1E33BACDBAE7}" destId="{27833B6E-5DE7-D44D-BD4E-31802E7BF13A}" srcOrd="0" destOrd="0" presId="urn:microsoft.com/office/officeart/2008/layout/VerticalCurvedList"/>
    <dgm:cxn modelId="{187A8D5A-EE3E-6F48-ACC8-DC9E7AEDB35D}" srcId="{75873F5C-79DE-5043-90A6-3B69A843895D}" destId="{149FB516-98BA-0D4C-9AED-3EA345177AA0}" srcOrd="1" destOrd="0" parTransId="{40608AE1-C023-CA4F-B7CF-459962A0EAB5}" sibTransId="{569DCA55-DB3F-544C-B827-062D0F5E5B95}"/>
    <dgm:cxn modelId="{4A8FED82-7CCB-AF47-9615-774B1349337E}" type="presOf" srcId="{2D89251B-BBD1-E84E-86C2-37E9A79446B6}" destId="{68B6A78E-E302-4741-A370-41C5774EF4D6}" srcOrd="0" destOrd="0" presId="urn:microsoft.com/office/officeart/2008/layout/VerticalCurvedList"/>
    <dgm:cxn modelId="{2C55919C-FFAE-0047-8EA4-0DF76BBFE629}" type="presOf" srcId="{7EA58896-8405-0C43-BAA6-9BA20D099533}" destId="{6F46C006-DBC0-404D-8AEA-956D26E8BF38}" srcOrd="0" destOrd="0" presId="urn:microsoft.com/office/officeart/2008/layout/VerticalCurvedList"/>
    <dgm:cxn modelId="{70B054AF-7260-5E4A-AA26-34744417A19B}" type="presOf" srcId="{20A6A226-F77F-B84B-8F9E-7019CADB1B27}" destId="{8ACE6847-53AD-904E-9042-3EE12017E092}" srcOrd="0" destOrd="0" presId="urn:microsoft.com/office/officeart/2008/layout/VerticalCurvedList"/>
    <dgm:cxn modelId="{E280E7C1-BA91-3448-BFE2-3447617489BA}" srcId="{75873F5C-79DE-5043-90A6-3B69A843895D}" destId="{20A6A226-F77F-B84B-8F9E-7019CADB1B27}" srcOrd="0" destOrd="0" parTransId="{60A5C488-FA70-8649-AB75-8C82621C65CA}" sibTransId="{7EA58896-8405-0C43-BAA6-9BA20D099533}"/>
    <dgm:cxn modelId="{95C9B9CE-8927-FB48-BD9B-A9A715F23136}" type="presOf" srcId="{75873F5C-79DE-5043-90A6-3B69A843895D}" destId="{297BEE69-9B21-2B40-8CC1-F8F008AC6C2F}" srcOrd="0" destOrd="0" presId="urn:microsoft.com/office/officeart/2008/layout/VerticalCurvedList"/>
    <dgm:cxn modelId="{789668D7-94A4-1E4B-A2AC-CF740B5E3AFE}" srcId="{75873F5C-79DE-5043-90A6-3B69A843895D}" destId="{2D89251B-BBD1-E84E-86C2-37E9A79446B6}" srcOrd="3" destOrd="0" parTransId="{E085F896-D11A-FF4B-A4A1-C764D7028148}" sibTransId="{6F151431-984F-9B46-9343-BF79778C080E}"/>
    <dgm:cxn modelId="{11A7A8E2-13B8-8746-87C4-974C79BE369C}" srcId="{75873F5C-79DE-5043-90A6-3B69A843895D}" destId="{7AB801FF-27B0-8446-8F7C-CB7995364B44}" srcOrd="4" destOrd="0" parTransId="{56C74220-B7C5-0146-B522-FAB73ED842E7}" sibTransId="{9615B471-1278-3C4E-850E-841CDF9B68FB}"/>
    <dgm:cxn modelId="{69D35DEE-30B4-BB42-8571-D5A9124FF9C5}" srcId="{75873F5C-79DE-5043-90A6-3B69A843895D}" destId="{11E2DAE5-4AB5-7C46-8F27-1E33BACDBAE7}" srcOrd="2" destOrd="0" parTransId="{B143F0FE-E2EF-F440-9E70-EBEEDE29BA94}" sibTransId="{E55C5D31-6833-BC47-9D54-DC1581941D19}"/>
    <dgm:cxn modelId="{6A3B32FC-AC38-6C45-8CCE-6DDE1A9954D1}" type="presOf" srcId="{7AB801FF-27B0-8446-8F7C-CB7995364B44}" destId="{BF2C04A2-CDFE-B24E-B79E-9C9E3B803B1F}" srcOrd="0" destOrd="0" presId="urn:microsoft.com/office/officeart/2008/layout/VerticalCurvedList"/>
    <dgm:cxn modelId="{B1CED9CD-32EC-4345-9436-71433D3FADC0}" type="presParOf" srcId="{297BEE69-9B21-2B40-8CC1-F8F008AC6C2F}" destId="{4F8BF2E6-FEDD-FC46-BCB3-D5FF5463DB65}" srcOrd="0" destOrd="0" presId="urn:microsoft.com/office/officeart/2008/layout/VerticalCurvedList"/>
    <dgm:cxn modelId="{1103F9CB-FFC4-AC4E-AE6D-A04B30B183DC}" type="presParOf" srcId="{4F8BF2E6-FEDD-FC46-BCB3-D5FF5463DB65}" destId="{F090062A-EB81-8546-88BF-79FC784FB0F3}" srcOrd="0" destOrd="0" presId="urn:microsoft.com/office/officeart/2008/layout/VerticalCurvedList"/>
    <dgm:cxn modelId="{F5C5E3E9-4BA2-7D46-8BC9-02AFEEB02EEF}" type="presParOf" srcId="{F090062A-EB81-8546-88BF-79FC784FB0F3}" destId="{03BA55FC-4A40-5742-8B0A-6B4E82DF9D8D}" srcOrd="0" destOrd="0" presId="urn:microsoft.com/office/officeart/2008/layout/VerticalCurvedList"/>
    <dgm:cxn modelId="{61B496BA-9986-D440-9609-B5C0388E4A69}" type="presParOf" srcId="{F090062A-EB81-8546-88BF-79FC784FB0F3}" destId="{6F46C006-DBC0-404D-8AEA-956D26E8BF38}" srcOrd="1" destOrd="0" presId="urn:microsoft.com/office/officeart/2008/layout/VerticalCurvedList"/>
    <dgm:cxn modelId="{BCC48DD9-0F27-8745-8BA0-28792B814088}" type="presParOf" srcId="{F090062A-EB81-8546-88BF-79FC784FB0F3}" destId="{D87C58DA-F3B3-7C44-9D89-AA560359143C}" srcOrd="2" destOrd="0" presId="urn:microsoft.com/office/officeart/2008/layout/VerticalCurvedList"/>
    <dgm:cxn modelId="{856361D1-3DB6-A84E-8A22-75B2CB25B0F1}" type="presParOf" srcId="{F090062A-EB81-8546-88BF-79FC784FB0F3}" destId="{AD8C6B40-CDD4-B141-BB84-6D9EF85183C6}" srcOrd="3" destOrd="0" presId="urn:microsoft.com/office/officeart/2008/layout/VerticalCurvedList"/>
    <dgm:cxn modelId="{FFDA87B4-29A7-414F-883D-197C928B2901}" type="presParOf" srcId="{4F8BF2E6-FEDD-FC46-BCB3-D5FF5463DB65}" destId="{8ACE6847-53AD-904E-9042-3EE12017E092}" srcOrd="1" destOrd="0" presId="urn:microsoft.com/office/officeart/2008/layout/VerticalCurvedList"/>
    <dgm:cxn modelId="{3ECD83EB-0A43-5D4C-9A61-EF9AE887D554}" type="presParOf" srcId="{4F8BF2E6-FEDD-FC46-BCB3-D5FF5463DB65}" destId="{65BF06A3-E020-7E42-A584-1E22734C7569}" srcOrd="2" destOrd="0" presId="urn:microsoft.com/office/officeart/2008/layout/VerticalCurvedList"/>
    <dgm:cxn modelId="{130E7E3E-3A8C-DF44-84F3-1CDCFBAFFEBF}" type="presParOf" srcId="{65BF06A3-E020-7E42-A584-1E22734C7569}" destId="{E90ED4E0-1662-6947-A675-9410DB403DFC}" srcOrd="0" destOrd="0" presId="urn:microsoft.com/office/officeart/2008/layout/VerticalCurvedList"/>
    <dgm:cxn modelId="{883CB6F1-74FC-0A43-9164-9EBDC694A004}" type="presParOf" srcId="{4F8BF2E6-FEDD-FC46-BCB3-D5FF5463DB65}" destId="{FBE18F25-FF87-E940-BBB8-413D16D7ECC4}" srcOrd="3" destOrd="0" presId="urn:microsoft.com/office/officeart/2008/layout/VerticalCurvedList"/>
    <dgm:cxn modelId="{69FCAA36-5AF6-274A-8228-F610EF6983CE}" type="presParOf" srcId="{4F8BF2E6-FEDD-FC46-BCB3-D5FF5463DB65}" destId="{61269B2D-4BDB-694D-B0DA-F6168F618CC5}" srcOrd="4" destOrd="0" presId="urn:microsoft.com/office/officeart/2008/layout/VerticalCurvedList"/>
    <dgm:cxn modelId="{55D05CF2-1124-684E-A3A4-7F76B140A99E}" type="presParOf" srcId="{61269B2D-4BDB-694D-B0DA-F6168F618CC5}" destId="{D6E81DE5-409F-B74A-A250-25B1BF8E26A2}" srcOrd="0" destOrd="0" presId="urn:microsoft.com/office/officeart/2008/layout/VerticalCurvedList"/>
    <dgm:cxn modelId="{6725345B-8DC5-D144-B989-2370EB0D0818}" type="presParOf" srcId="{4F8BF2E6-FEDD-FC46-BCB3-D5FF5463DB65}" destId="{27833B6E-5DE7-D44D-BD4E-31802E7BF13A}" srcOrd="5" destOrd="0" presId="urn:microsoft.com/office/officeart/2008/layout/VerticalCurvedList"/>
    <dgm:cxn modelId="{5692F052-859D-D248-B799-AB04376D7DDD}" type="presParOf" srcId="{4F8BF2E6-FEDD-FC46-BCB3-D5FF5463DB65}" destId="{9E93A242-A5FB-F04C-AD68-F694DD94132A}" srcOrd="6" destOrd="0" presId="urn:microsoft.com/office/officeart/2008/layout/VerticalCurvedList"/>
    <dgm:cxn modelId="{6774DB11-03A0-0549-9B8C-63D76D69233C}" type="presParOf" srcId="{9E93A242-A5FB-F04C-AD68-F694DD94132A}" destId="{A8B97E80-6DC4-8342-9520-32E995C16BDD}" srcOrd="0" destOrd="0" presId="urn:microsoft.com/office/officeart/2008/layout/VerticalCurvedList"/>
    <dgm:cxn modelId="{3646638E-3A7E-D84C-8A1A-8ECA8D2C1D53}" type="presParOf" srcId="{4F8BF2E6-FEDD-FC46-BCB3-D5FF5463DB65}" destId="{68B6A78E-E302-4741-A370-41C5774EF4D6}" srcOrd="7" destOrd="0" presId="urn:microsoft.com/office/officeart/2008/layout/VerticalCurvedList"/>
    <dgm:cxn modelId="{FB9FFC19-6A0D-7E46-9C79-EF787AAC423F}" type="presParOf" srcId="{4F8BF2E6-FEDD-FC46-BCB3-D5FF5463DB65}" destId="{2778C4A8-2924-3A40-B1C9-7A437B3A11B8}" srcOrd="8" destOrd="0" presId="urn:microsoft.com/office/officeart/2008/layout/VerticalCurvedList"/>
    <dgm:cxn modelId="{FB26DD45-8F0B-5D4E-ACE6-13404FEFD6FF}" type="presParOf" srcId="{2778C4A8-2924-3A40-B1C9-7A437B3A11B8}" destId="{1F917701-DB40-7C4E-B752-3917E40D0379}" srcOrd="0" destOrd="0" presId="urn:microsoft.com/office/officeart/2008/layout/VerticalCurvedList"/>
    <dgm:cxn modelId="{3731EED4-A015-2943-9A93-49C919BA4AA9}" type="presParOf" srcId="{4F8BF2E6-FEDD-FC46-BCB3-D5FF5463DB65}" destId="{BF2C04A2-CDFE-B24E-B79E-9C9E3B803B1F}" srcOrd="9" destOrd="0" presId="urn:microsoft.com/office/officeart/2008/layout/VerticalCurvedList"/>
    <dgm:cxn modelId="{ABBE4524-4C23-DC4D-BB50-20E521E1F979}" type="presParOf" srcId="{4F8BF2E6-FEDD-FC46-BCB3-D5FF5463DB65}" destId="{E2AFFBAE-7762-1647-9A36-F9C3B46E1252}" srcOrd="10" destOrd="0" presId="urn:microsoft.com/office/officeart/2008/layout/VerticalCurvedList"/>
    <dgm:cxn modelId="{980B2291-F3E6-A14B-A9D2-10646491F7FF}" type="presParOf" srcId="{E2AFFBAE-7762-1647-9A36-F9C3B46E1252}" destId="{70B9F14C-F70B-0C4E-9557-0C90C61B3A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27467-29BB-F740-9DDE-C2D6AD24789B}" type="doc">
      <dgm:prSet loTypeId="urn:microsoft.com/office/officeart/2005/8/layout/hProcess6" loCatId="process" qsTypeId="urn:microsoft.com/office/officeart/2005/8/quickstyle/3d4" qsCatId="3D" csTypeId="urn:microsoft.com/office/officeart/2005/8/colors/accent1_2" csCatId="accent1" phldr="1"/>
      <dgm:spPr/>
      <dgm:t>
        <a:bodyPr/>
        <a:lstStyle/>
        <a:p>
          <a:endParaRPr lang="es-ES"/>
        </a:p>
      </dgm:t>
    </dgm:pt>
    <dgm:pt modelId="{30D9D260-883D-E041-BF84-35FE943343A0}">
      <dgm:prSet phldrT="[Texto]" phldr="0" custT="1"/>
      <dgm:spPr/>
      <dgm:t>
        <a:bodyPr/>
        <a:lstStyle/>
        <a:p>
          <a:pPr rtl="0"/>
          <a:r>
            <a:rPr lang="es-ES" sz="1200" b="1" dirty="0">
              <a:latin typeface="Calibri"/>
              <a:cs typeface="Calibri"/>
            </a:rPr>
            <a:t> June 2022</a:t>
          </a:r>
        </a:p>
      </dgm:t>
    </dgm:pt>
    <dgm:pt modelId="{135DE9C4-7C03-5F4C-82D3-3C38E0E49809}" type="par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BA55DE88-D2C8-0D4B-BA14-236D477D74AE}" type="sibTrans" cxnId="{0513D4A6-4A4E-F741-B893-8253321845A5}">
      <dgm:prSet/>
      <dgm:spPr/>
      <dgm:t>
        <a:bodyPr/>
        <a:lstStyle/>
        <a:p>
          <a:endParaRPr lang="es-ES">
            <a:latin typeface="Calibri" panose="020F0502020204030204" pitchFamily="34" charset="0"/>
            <a:cs typeface="Calibri" panose="020F0502020204030204" pitchFamily="34" charset="0"/>
          </a:endParaRPr>
        </a:p>
      </dgm:t>
    </dgm:pt>
    <dgm:pt modelId="{3F647F1F-610C-4B10-8A9E-83394153A947}">
      <dgm:prSet custT="1"/>
      <dgm:spPr/>
      <dgm:t>
        <a:bodyPr/>
        <a:lstStyle/>
        <a:p>
          <a:pPr rtl="0"/>
          <a:r>
            <a:rPr lang="en-IE" sz="1400" b="1" dirty="0">
              <a:latin typeface="Calibri" panose="020F0502020204030204" pitchFamily="34" charset="0"/>
              <a:cs typeface="Calibri" panose="020F0502020204030204" pitchFamily="34" charset="0"/>
            </a:rPr>
            <a:t>Project starts</a:t>
          </a:r>
        </a:p>
      </dgm:t>
    </dgm:pt>
    <dgm:pt modelId="{5CAD3D9E-4078-4122-8620-9E8CE73D33CC}" type="par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A4D1FFA2-2780-4304-9333-FD864AF2DCC8}" type="sibTrans" cxnId="{29561DB5-97B9-4044-B6CF-0E9EF9FDDE0B}">
      <dgm:prSet/>
      <dgm:spPr/>
      <dgm:t>
        <a:bodyPr/>
        <a:lstStyle/>
        <a:p>
          <a:endParaRPr lang="en-IE">
            <a:latin typeface="Calibri" panose="020F0502020204030204" pitchFamily="34" charset="0"/>
            <a:cs typeface="Calibri" panose="020F0502020204030204" pitchFamily="34" charset="0"/>
          </a:endParaRPr>
        </a:p>
      </dgm:t>
    </dgm:pt>
    <dgm:pt modelId="{BB7BC419-CD71-46B0-B50F-A799CE88BEFE}">
      <dgm:prSet custT="1"/>
      <dgm:spPr/>
      <dgm:t>
        <a:bodyPr/>
        <a:lstStyle/>
        <a:p>
          <a:pPr rtl="0"/>
          <a:r>
            <a:rPr lang="en-IE" sz="1400" b="1" dirty="0">
              <a:latin typeface="Calibri" panose="020F0502020204030204" pitchFamily="34" charset="0"/>
              <a:cs typeface="Calibri" panose="020F0502020204030204" pitchFamily="34" charset="0"/>
            </a:rPr>
            <a:t>Fill in surveys</a:t>
          </a:r>
        </a:p>
      </dgm:t>
    </dgm:pt>
    <dgm:pt modelId="{5B27112F-6B7B-4975-A773-9CC875A8E4CA}" type="par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14DC6A3F-E5E9-4B86-BED8-36A9EA75F716}" type="sibTrans" cxnId="{54712FE1-CCA8-4652-B929-3E9BBB4C3CC4}">
      <dgm:prSet/>
      <dgm:spPr/>
      <dgm:t>
        <a:bodyPr/>
        <a:lstStyle/>
        <a:p>
          <a:endParaRPr lang="en-IE">
            <a:latin typeface="Calibri" panose="020F0502020204030204" pitchFamily="34" charset="0"/>
            <a:cs typeface="Calibri" panose="020F0502020204030204" pitchFamily="34" charset="0"/>
          </a:endParaRPr>
        </a:p>
      </dgm:t>
    </dgm:pt>
    <dgm:pt modelId="{9DE0666C-E5FD-42C6-9262-4659812C8ED2}">
      <dgm:prSet phldr="0" custT="1"/>
      <dgm:spPr/>
      <dgm:t>
        <a:bodyPr/>
        <a:lstStyle/>
        <a:p>
          <a:pPr rtl="0"/>
          <a:r>
            <a:rPr lang="en-IE" sz="1400" b="1" dirty="0">
              <a:latin typeface="Calibri" panose="020F0502020204030204" pitchFamily="34" charset="0"/>
              <a:cs typeface="Calibri" panose="020F0502020204030204" pitchFamily="34" charset="0"/>
            </a:rPr>
            <a:t>MENTUPP Hub Use for Intervention Group</a:t>
          </a:r>
        </a:p>
      </dgm:t>
    </dgm:pt>
    <dgm:pt modelId="{7029C8E9-9A4D-4312-948F-4B578E238DFC}" type="par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3EE84738-B216-4333-93C7-8FB9297D79C1}" type="sibTrans" cxnId="{81B5D51F-0CC4-4B13-9897-9B7F2F605200}">
      <dgm:prSet/>
      <dgm:spPr/>
      <dgm:t>
        <a:bodyPr/>
        <a:lstStyle/>
        <a:p>
          <a:endParaRPr lang="en-IE">
            <a:latin typeface="Calibri" panose="020F0502020204030204" pitchFamily="34" charset="0"/>
            <a:cs typeface="Calibri" panose="020F0502020204030204" pitchFamily="34" charset="0"/>
          </a:endParaRPr>
        </a:p>
      </dgm:t>
    </dgm:pt>
    <dgm:pt modelId="{A3BBB77D-7903-48A4-9CDB-857D208F0844}">
      <dgm:prSet phldr="0" custT="1"/>
      <dgm:spPr/>
      <dgm:t>
        <a:bodyPr/>
        <a:lstStyle/>
        <a:p>
          <a:pPr rtl="0"/>
          <a:r>
            <a:rPr lang="en-IE" sz="1200" b="1" dirty="0">
              <a:latin typeface="Calibri" panose="020F0502020204030204" pitchFamily="34" charset="0"/>
              <a:cs typeface="Calibri" panose="020F0502020204030204" pitchFamily="34" charset="0"/>
            </a:rPr>
            <a:t> Feb 2023</a:t>
          </a:r>
        </a:p>
      </dgm:t>
    </dgm:pt>
    <dgm:pt modelId="{D1770B64-30EF-4CC4-A313-4AD754CCAB3D}" type="parTrans" cxnId="{60160BAE-08B3-40BA-88D9-16C2F577A9DE}">
      <dgm:prSet/>
      <dgm:spPr/>
      <dgm:t>
        <a:bodyPr/>
        <a:lstStyle/>
        <a:p>
          <a:endParaRPr lang="en-US"/>
        </a:p>
      </dgm:t>
    </dgm:pt>
    <dgm:pt modelId="{20C73C95-33E9-4AD9-A6B2-579A143DF065}" type="sibTrans" cxnId="{60160BAE-08B3-40BA-88D9-16C2F577A9DE}">
      <dgm:prSet/>
      <dgm:spPr/>
      <dgm:t>
        <a:bodyPr/>
        <a:lstStyle/>
        <a:p>
          <a:endParaRPr lang="en-US"/>
        </a:p>
      </dgm:t>
    </dgm:pt>
    <dgm:pt modelId="{E556A58E-23D0-4537-BA03-293C0A16869A}">
      <dgm:prSet phldr="0" custT="1"/>
      <dgm:spPr/>
      <dgm:t>
        <a:bodyPr/>
        <a:lstStyle/>
        <a:p>
          <a:pPr rtl="0"/>
          <a:r>
            <a:rPr lang="en-IE" sz="1400" b="1" dirty="0">
              <a:latin typeface="Calibri" panose="020F0502020204030204" pitchFamily="34" charset="0"/>
              <a:cs typeface="Calibri" panose="020F0502020204030204" pitchFamily="34" charset="0"/>
            </a:rPr>
            <a:t>9-month follow-up surveys</a:t>
          </a:r>
        </a:p>
      </dgm:t>
    </dgm:pt>
    <dgm:pt modelId="{0DBD47E6-9A6F-4F91-ABCC-370437B66DE0}" type="parTrans" cxnId="{4C2D6CE2-6CEA-4865-BCAE-0DCDC70CFA57}">
      <dgm:prSet/>
      <dgm:spPr/>
      <dgm:t>
        <a:bodyPr/>
        <a:lstStyle/>
        <a:p>
          <a:endParaRPr lang="en-US"/>
        </a:p>
      </dgm:t>
    </dgm:pt>
    <dgm:pt modelId="{8D4EB121-0649-401B-9339-44B88CD51AEC}" type="sibTrans" cxnId="{4C2D6CE2-6CEA-4865-BCAE-0DCDC70CFA57}">
      <dgm:prSet/>
      <dgm:spPr/>
      <dgm:t>
        <a:bodyPr/>
        <a:lstStyle/>
        <a:p>
          <a:endParaRPr lang="en-US"/>
        </a:p>
      </dgm:t>
    </dgm:pt>
    <dgm:pt modelId="{2AFAF057-05EC-44EB-B74D-A4B7796970A3}">
      <dgm:prSet phldr="0" custT="1"/>
      <dgm:spPr/>
      <dgm:t>
        <a:bodyPr/>
        <a:lstStyle/>
        <a:p>
          <a:pPr rtl="0"/>
          <a:r>
            <a:rPr lang="en-IE" sz="1200" b="1" dirty="0">
              <a:latin typeface="Calibri"/>
              <a:cs typeface="Calibri"/>
            </a:rPr>
            <a:t>July 2023</a:t>
          </a:r>
        </a:p>
      </dgm:t>
    </dgm:pt>
    <dgm:pt modelId="{4A265383-B522-44AB-BF7C-21242B75C299}" type="parTrans" cxnId="{AA27806B-1C87-4DF0-A818-97A613B71248}">
      <dgm:prSet/>
      <dgm:spPr/>
      <dgm:t>
        <a:bodyPr/>
        <a:lstStyle/>
        <a:p>
          <a:endParaRPr lang="en-US"/>
        </a:p>
      </dgm:t>
    </dgm:pt>
    <dgm:pt modelId="{A16DAA81-CE56-48F1-B4D7-8EE4676AE9A1}" type="sibTrans" cxnId="{AA27806B-1C87-4DF0-A818-97A613B71248}">
      <dgm:prSet/>
      <dgm:spPr/>
      <dgm:t>
        <a:bodyPr/>
        <a:lstStyle/>
        <a:p>
          <a:endParaRPr lang="en-US"/>
        </a:p>
      </dgm:t>
    </dgm:pt>
    <dgm:pt modelId="{1FDC8027-27A0-4322-8B59-0A2119F3650C}">
      <dgm:prSet phldr="0" custT="1"/>
      <dgm:spPr/>
      <dgm:t>
        <a:bodyPr/>
        <a:lstStyle/>
        <a:p>
          <a:pPr rtl="0"/>
          <a:r>
            <a:rPr lang="en-IE" sz="1400" b="1" dirty="0">
              <a:latin typeface="Calibri" panose="020F0502020204030204" pitchFamily="34" charset="0"/>
              <a:cs typeface="Calibri" panose="020F0502020204030204" pitchFamily="34" charset="0"/>
            </a:rPr>
            <a:t>13-month follow-up surveys</a:t>
          </a:r>
        </a:p>
      </dgm:t>
    </dgm:pt>
    <dgm:pt modelId="{FF1C1799-93DC-42E0-9ED9-B4D6D82C2AB7}" type="parTrans" cxnId="{97D6492C-F048-42DF-9F8A-7BFFE6D3D55F}">
      <dgm:prSet/>
      <dgm:spPr/>
      <dgm:t>
        <a:bodyPr/>
        <a:lstStyle/>
        <a:p>
          <a:endParaRPr lang="en-US"/>
        </a:p>
      </dgm:t>
    </dgm:pt>
    <dgm:pt modelId="{C240E74B-C199-48AE-8B33-03030D56735A}" type="sibTrans" cxnId="{97D6492C-F048-42DF-9F8A-7BFFE6D3D55F}">
      <dgm:prSet/>
      <dgm:spPr/>
      <dgm:t>
        <a:bodyPr/>
        <a:lstStyle/>
        <a:p>
          <a:endParaRPr lang="en-US"/>
        </a:p>
      </dgm:t>
    </dgm:pt>
    <dgm:pt modelId="{2CE07D0A-B9E4-431D-B4B5-3718A67B0A26}">
      <dgm:prSet phldr="0" custT="1"/>
      <dgm:spPr/>
      <dgm:t>
        <a:bodyPr/>
        <a:lstStyle/>
        <a:p>
          <a:pPr rtl="0"/>
          <a:r>
            <a:rPr lang="en-IE" sz="1050" b="1" dirty="0">
              <a:latin typeface="Calibri" panose="020F0502020204030204" pitchFamily="34" charset="0"/>
              <a:cs typeface="Calibri" panose="020F0502020204030204" pitchFamily="34" charset="0"/>
            </a:rPr>
            <a:t> June 2022 – May 2023</a:t>
          </a:r>
          <a:endParaRPr lang="en-US" sz="1050" b="1" dirty="0">
            <a:latin typeface="Calibri" panose="020F0502020204030204" pitchFamily="34" charset="0"/>
            <a:cs typeface="Calibri" panose="020F0502020204030204" pitchFamily="34" charset="0"/>
          </a:endParaRPr>
        </a:p>
      </dgm:t>
    </dgm:pt>
    <dgm:pt modelId="{B02B67DF-9108-46AD-B2DD-23C54DEEA911}" type="parTrans" cxnId="{12B641CD-CFD0-4727-AC5E-CEB4FCA19FF8}">
      <dgm:prSet/>
      <dgm:spPr/>
      <dgm:t>
        <a:bodyPr/>
        <a:lstStyle/>
        <a:p>
          <a:endParaRPr lang="en-US"/>
        </a:p>
      </dgm:t>
    </dgm:pt>
    <dgm:pt modelId="{7B2B1F0F-89FD-49B5-9A68-1563FB347D7D}" type="sibTrans" cxnId="{12B641CD-CFD0-4727-AC5E-CEB4FCA19FF8}">
      <dgm:prSet/>
      <dgm:spPr/>
      <dgm:t>
        <a:bodyPr/>
        <a:lstStyle/>
        <a:p>
          <a:endParaRPr lang="en-US"/>
        </a:p>
      </dgm:t>
    </dgm:pt>
    <dgm:pt modelId="{E674FE3D-C170-40BD-B2CF-13FB2C2BE06A}">
      <dgm:prSet phldr="0" custT="1"/>
      <dgm:spPr/>
      <dgm:t>
        <a:bodyPr/>
        <a:lstStyle/>
        <a:p>
          <a:pPr rtl="0"/>
          <a:r>
            <a:rPr lang="en-IE" sz="1200" b="1" dirty="0">
              <a:latin typeface="Calibri"/>
              <a:cs typeface="Calibri"/>
            </a:rPr>
            <a:t> June 2022</a:t>
          </a:r>
        </a:p>
      </dgm:t>
    </dgm:pt>
    <dgm:pt modelId="{D745CB6F-564E-4D56-9AEF-E769A51F5797}" type="parTrans" cxnId="{5C9A20C4-75BF-4826-AC90-57084A0BB42C}">
      <dgm:prSet/>
      <dgm:spPr/>
      <dgm:t>
        <a:bodyPr/>
        <a:lstStyle/>
        <a:p>
          <a:endParaRPr lang="en-US"/>
        </a:p>
      </dgm:t>
    </dgm:pt>
    <dgm:pt modelId="{AE44B25A-6936-40CD-B502-165EB75E7F24}" type="sibTrans" cxnId="{5C9A20C4-75BF-4826-AC90-57084A0BB42C}">
      <dgm:prSet/>
      <dgm:spPr/>
      <dgm:t>
        <a:bodyPr/>
        <a:lstStyle/>
        <a:p>
          <a:endParaRPr lang="en-US"/>
        </a:p>
      </dgm:t>
    </dgm:pt>
    <dgm:pt modelId="{C83FB605-2B99-465C-89C5-ABDC3309B5DF}">
      <dgm:prSet phldr="0" custT="1"/>
      <dgm:spPr/>
      <dgm:t>
        <a:bodyPr/>
        <a:lstStyle/>
        <a:p>
          <a:pPr rtl="0"/>
          <a:r>
            <a:rPr lang="en-IE" sz="1200" b="1" dirty="0">
              <a:latin typeface="Calibri"/>
              <a:cs typeface="Calibri"/>
            </a:rPr>
            <a:t>July 2023</a:t>
          </a:r>
        </a:p>
      </dgm:t>
    </dgm:pt>
    <dgm:pt modelId="{CF7CC31C-A9D3-4BA5-9423-AE0A7E3EADF1}" type="parTrans" cxnId="{68D17699-9824-4412-BD96-4F5DE96A2DE2}">
      <dgm:prSet/>
      <dgm:spPr/>
      <dgm:t>
        <a:bodyPr/>
        <a:lstStyle/>
        <a:p>
          <a:endParaRPr lang="en-US"/>
        </a:p>
      </dgm:t>
    </dgm:pt>
    <dgm:pt modelId="{D0F6286F-5C3E-4E2F-816B-9E8A3A030DE5}" type="sibTrans" cxnId="{68D17699-9824-4412-BD96-4F5DE96A2DE2}">
      <dgm:prSet/>
      <dgm:spPr/>
      <dgm:t>
        <a:bodyPr/>
        <a:lstStyle/>
        <a:p>
          <a:endParaRPr lang="en-US"/>
        </a:p>
      </dgm:t>
    </dgm:pt>
    <dgm:pt modelId="{89012048-555F-4C56-A9A6-9DECCF7D17F6}">
      <dgm:prSet phldr="0" custT="1"/>
      <dgm:spPr/>
      <dgm:t>
        <a:bodyPr/>
        <a:lstStyle/>
        <a:p>
          <a:pPr algn="ctr" rtl="0"/>
          <a:r>
            <a:rPr lang="en-IE" sz="1400" b="1" dirty="0">
              <a:latin typeface="Calibri" panose="020F0502020204030204" pitchFamily="34" charset="0"/>
              <a:cs typeface="Calibri" panose="020F0502020204030204" pitchFamily="34" charset="0"/>
            </a:rPr>
            <a:t>MENTUPP Hub Access for  Intervention Group and Waitlist Group</a:t>
          </a:r>
        </a:p>
      </dgm:t>
    </dgm:pt>
    <dgm:pt modelId="{4445975E-8C4D-4AC0-BDA3-1ACC4930FEF9}" type="parTrans" cxnId="{C4A206B4-8CB1-4763-9538-21ED9B67F6AB}">
      <dgm:prSet/>
      <dgm:spPr/>
      <dgm:t>
        <a:bodyPr/>
        <a:lstStyle/>
        <a:p>
          <a:endParaRPr lang="en-US"/>
        </a:p>
      </dgm:t>
    </dgm:pt>
    <dgm:pt modelId="{6EE0A77C-09CC-4C84-81F3-252069289E89}" type="sibTrans" cxnId="{C4A206B4-8CB1-4763-9538-21ED9B67F6AB}">
      <dgm:prSet/>
      <dgm:spPr/>
      <dgm:t>
        <a:bodyPr/>
        <a:lstStyle/>
        <a:p>
          <a:endParaRPr lang="en-US"/>
        </a:p>
      </dgm:t>
    </dgm:pt>
    <dgm:pt modelId="{EEE39711-35D0-4FF3-B60F-9E7384E1115E}" type="pres">
      <dgm:prSet presAssocID="{D8A27467-29BB-F740-9DDE-C2D6AD24789B}" presName="theList" presStyleCnt="0">
        <dgm:presLayoutVars>
          <dgm:dir/>
          <dgm:animLvl val="lvl"/>
          <dgm:resizeHandles val="exact"/>
        </dgm:presLayoutVars>
      </dgm:prSet>
      <dgm:spPr/>
    </dgm:pt>
    <dgm:pt modelId="{E8CEB599-8C96-4AA7-B4E3-B436965B5562}" type="pres">
      <dgm:prSet presAssocID="{E674FE3D-C170-40BD-B2CF-13FB2C2BE06A}" presName="compNode" presStyleCnt="0"/>
      <dgm:spPr/>
    </dgm:pt>
    <dgm:pt modelId="{C0CE7CB9-7494-43AD-A234-7B7A4FCB250D}" type="pres">
      <dgm:prSet presAssocID="{E674FE3D-C170-40BD-B2CF-13FB2C2BE06A}" presName="noGeometry" presStyleCnt="0"/>
      <dgm:spPr/>
    </dgm:pt>
    <dgm:pt modelId="{2CFDE203-E52F-4737-953D-A471C31095A8}" type="pres">
      <dgm:prSet presAssocID="{E674FE3D-C170-40BD-B2CF-13FB2C2BE06A}" presName="childTextVisible" presStyleLbl="bgAccFollowNode1" presStyleIdx="0" presStyleCnt="6" custScaleX="92184" custLinFactNeighborX="-6423" custLinFactNeighborY="-1633">
        <dgm:presLayoutVars>
          <dgm:bulletEnabled val="1"/>
        </dgm:presLayoutVars>
      </dgm:prSet>
      <dgm:spPr/>
    </dgm:pt>
    <dgm:pt modelId="{F54D2907-3C0B-4A62-912A-75D1DB4430B5}" type="pres">
      <dgm:prSet presAssocID="{E674FE3D-C170-40BD-B2CF-13FB2C2BE06A}" presName="childTextHidden" presStyleLbl="bgAccFollowNode1" presStyleIdx="0" presStyleCnt="6"/>
      <dgm:spPr/>
    </dgm:pt>
    <dgm:pt modelId="{C04F7673-6DFD-44E3-9DCE-D22F596AE89E}" type="pres">
      <dgm:prSet presAssocID="{E674FE3D-C170-40BD-B2CF-13FB2C2BE06A}" presName="parentText" presStyleLbl="node1" presStyleIdx="0" presStyleCnt="6">
        <dgm:presLayoutVars>
          <dgm:chMax val="1"/>
          <dgm:bulletEnabled val="1"/>
        </dgm:presLayoutVars>
      </dgm:prSet>
      <dgm:spPr/>
    </dgm:pt>
    <dgm:pt modelId="{31C74C47-94D0-4893-BB30-FE985A5EFF20}" type="pres">
      <dgm:prSet presAssocID="{E674FE3D-C170-40BD-B2CF-13FB2C2BE06A}" presName="aSpace" presStyleCnt="0"/>
      <dgm:spPr/>
    </dgm:pt>
    <dgm:pt modelId="{6DB82F6C-D84B-468F-BA9A-C72E7907A4BA}" type="pres">
      <dgm:prSet presAssocID="{30D9D260-883D-E041-BF84-35FE943343A0}" presName="compNode" presStyleCnt="0"/>
      <dgm:spPr/>
    </dgm:pt>
    <dgm:pt modelId="{5E7FD12C-6916-4387-8A33-D16317EFAD2C}" type="pres">
      <dgm:prSet presAssocID="{30D9D260-883D-E041-BF84-35FE943343A0}" presName="noGeometry" presStyleCnt="0"/>
      <dgm:spPr/>
    </dgm:pt>
    <dgm:pt modelId="{F3FB8D2A-E25B-48D3-8AB1-9D23EC531EF9}" type="pres">
      <dgm:prSet presAssocID="{30D9D260-883D-E041-BF84-35FE943343A0}" presName="childTextVisible" presStyleLbl="bgAccFollowNode1" presStyleIdx="1" presStyleCnt="6" custScaleX="97577" custLinFactNeighborX="-18257" custLinFactNeighborY="-44">
        <dgm:presLayoutVars>
          <dgm:bulletEnabled val="1"/>
        </dgm:presLayoutVars>
      </dgm:prSet>
      <dgm:spPr/>
    </dgm:pt>
    <dgm:pt modelId="{793B55E3-C6F4-43A2-B4D1-B1DF47E4CEF1}" type="pres">
      <dgm:prSet presAssocID="{30D9D260-883D-E041-BF84-35FE943343A0}" presName="childTextHidden" presStyleLbl="bgAccFollowNode1" presStyleIdx="1" presStyleCnt="6"/>
      <dgm:spPr/>
    </dgm:pt>
    <dgm:pt modelId="{0A9B5F71-71B9-4DF2-ACCC-B393144CA46B}" type="pres">
      <dgm:prSet presAssocID="{30D9D260-883D-E041-BF84-35FE943343A0}" presName="parentText" presStyleLbl="node1" presStyleIdx="1" presStyleCnt="6" custScaleX="91295" custLinFactNeighborX="-38416" custLinFactNeighborY="6311">
        <dgm:presLayoutVars>
          <dgm:chMax val="1"/>
          <dgm:bulletEnabled val="1"/>
        </dgm:presLayoutVars>
      </dgm:prSet>
      <dgm:spPr/>
    </dgm:pt>
    <dgm:pt modelId="{ECB0EB87-DE59-4B6E-9A04-9B1B400FF831}" type="pres">
      <dgm:prSet presAssocID="{30D9D260-883D-E041-BF84-35FE943343A0}" presName="aSpace" presStyleCnt="0"/>
      <dgm:spPr/>
    </dgm:pt>
    <dgm:pt modelId="{22B8D188-C72A-45E6-8E04-DD131A0D6D48}" type="pres">
      <dgm:prSet presAssocID="{2CE07D0A-B9E4-431D-B4B5-3718A67B0A26}" presName="compNode" presStyleCnt="0"/>
      <dgm:spPr/>
    </dgm:pt>
    <dgm:pt modelId="{0379327B-C2BA-4FC5-A8A5-70E18622A27D}" type="pres">
      <dgm:prSet presAssocID="{2CE07D0A-B9E4-431D-B4B5-3718A67B0A26}" presName="noGeometry" presStyleCnt="0"/>
      <dgm:spPr/>
    </dgm:pt>
    <dgm:pt modelId="{26DB11CF-3BC5-4AC4-BE54-EC9EF68A9AED}" type="pres">
      <dgm:prSet presAssocID="{2CE07D0A-B9E4-431D-B4B5-3718A67B0A26}" presName="childTextVisible" presStyleLbl="bgAccFollowNode1" presStyleIdx="2" presStyleCnt="6" custScaleX="149939" custLinFactNeighborX="-3520" custLinFactNeighborY="2584">
        <dgm:presLayoutVars>
          <dgm:bulletEnabled val="1"/>
        </dgm:presLayoutVars>
      </dgm:prSet>
      <dgm:spPr/>
    </dgm:pt>
    <dgm:pt modelId="{74DEF989-70AD-4FB2-81DF-679ADF0FBC0A}" type="pres">
      <dgm:prSet presAssocID="{2CE07D0A-B9E4-431D-B4B5-3718A67B0A26}" presName="childTextHidden" presStyleLbl="bgAccFollowNode1" presStyleIdx="2" presStyleCnt="6"/>
      <dgm:spPr/>
    </dgm:pt>
    <dgm:pt modelId="{6568BF49-7C00-4C90-8727-136808715E1A}" type="pres">
      <dgm:prSet presAssocID="{2CE07D0A-B9E4-431D-B4B5-3718A67B0A26}" presName="parentText" presStyleLbl="node1" presStyleIdx="2" presStyleCnt="6" custLinFactNeighborX="-51933" custLinFactNeighborY="4883">
        <dgm:presLayoutVars>
          <dgm:chMax val="1"/>
          <dgm:bulletEnabled val="1"/>
        </dgm:presLayoutVars>
      </dgm:prSet>
      <dgm:spPr/>
    </dgm:pt>
    <dgm:pt modelId="{01607134-0E5B-4DE7-A5C7-95F7AAFB5F45}" type="pres">
      <dgm:prSet presAssocID="{2CE07D0A-B9E4-431D-B4B5-3718A67B0A26}" presName="aSpace" presStyleCnt="0"/>
      <dgm:spPr/>
    </dgm:pt>
    <dgm:pt modelId="{B4FD5073-FEE6-4A6E-BE76-8F12915ED18D}" type="pres">
      <dgm:prSet presAssocID="{A3BBB77D-7903-48A4-9CDB-857D208F0844}" presName="compNode" presStyleCnt="0"/>
      <dgm:spPr/>
    </dgm:pt>
    <dgm:pt modelId="{9E8B252C-5820-4C54-BEDA-E42F26222C3D}" type="pres">
      <dgm:prSet presAssocID="{A3BBB77D-7903-48A4-9CDB-857D208F0844}" presName="noGeometry" presStyleCnt="0"/>
      <dgm:spPr/>
    </dgm:pt>
    <dgm:pt modelId="{8B2BABDF-BE64-47B3-929D-EE6F394D9494}" type="pres">
      <dgm:prSet presAssocID="{A3BBB77D-7903-48A4-9CDB-857D208F0844}" presName="childTextVisible" presStyleLbl="bgAccFollowNode1" presStyleIdx="3" presStyleCnt="6" custScaleX="124603" custLinFactNeighborX="-3073" custLinFactNeighborY="5984">
        <dgm:presLayoutVars>
          <dgm:bulletEnabled val="1"/>
        </dgm:presLayoutVars>
      </dgm:prSet>
      <dgm:spPr/>
    </dgm:pt>
    <dgm:pt modelId="{5D04F57F-16E8-4F59-8F93-F21D1F949277}" type="pres">
      <dgm:prSet presAssocID="{A3BBB77D-7903-48A4-9CDB-857D208F0844}" presName="childTextHidden" presStyleLbl="bgAccFollowNode1" presStyleIdx="3" presStyleCnt="6"/>
      <dgm:spPr/>
    </dgm:pt>
    <dgm:pt modelId="{E1F647AB-7CD1-46C3-9640-04CBF3402B53}" type="pres">
      <dgm:prSet presAssocID="{A3BBB77D-7903-48A4-9CDB-857D208F0844}" presName="parentText" presStyleLbl="node1" presStyleIdx="3" presStyleCnt="6" custLinFactNeighborX="-11985" custLinFactNeighborY="9165">
        <dgm:presLayoutVars>
          <dgm:chMax val="1"/>
          <dgm:bulletEnabled val="1"/>
        </dgm:presLayoutVars>
      </dgm:prSet>
      <dgm:spPr/>
    </dgm:pt>
    <dgm:pt modelId="{B36CA2E7-8063-464D-8D91-E8DB3607777F}" type="pres">
      <dgm:prSet presAssocID="{A3BBB77D-7903-48A4-9CDB-857D208F0844}" presName="aSpace" presStyleCnt="0"/>
      <dgm:spPr/>
    </dgm:pt>
    <dgm:pt modelId="{A203437A-7DD1-48A0-813E-5A95060ADDD5}" type="pres">
      <dgm:prSet presAssocID="{2AFAF057-05EC-44EB-B74D-A4B7796970A3}" presName="compNode" presStyleCnt="0"/>
      <dgm:spPr/>
    </dgm:pt>
    <dgm:pt modelId="{0024CD8C-25F9-4827-BBD2-C64608E2CFB4}" type="pres">
      <dgm:prSet presAssocID="{2AFAF057-05EC-44EB-B74D-A4B7796970A3}" presName="noGeometry" presStyleCnt="0"/>
      <dgm:spPr/>
    </dgm:pt>
    <dgm:pt modelId="{6C5FD657-45A5-4A01-BFEE-CA6BE9469014}" type="pres">
      <dgm:prSet presAssocID="{2AFAF057-05EC-44EB-B74D-A4B7796970A3}" presName="childTextVisible" presStyleLbl="bgAccFollowNode1" presStyleIdx="4" presStyleCnt="6" custScaleX="121238" custLinFactNeighborX="-4218" custLinFactNeighborY="9344">
        <dgm:presLayoutVars>
          <dgm:bulletEnabled val="1"/>
        </dgm:presLayoutVars>
      </dgm:prSet>
      <dgm:spPr/>
    </dgm:pt>
    <dgm:pt modelId="{CE4659BC-3D1E-4B48-861C-F40651B962BC}" type="pres">
      <dgm:prSet presAssocID="{2AFAF057-05EC-44EB-B74D-A4B7796970A3}" presName="childTextHidden" presStyleLbl="bgAccFollowNode1" presStyleIdx="4" presStyleCnt="6"/>
      <dgm:spPr/>
    </dgm:pt>
    <dgm:pt modelId="{6198956B-F7E1-477D-A321-9082A8E287B6}" type="pres">
      <dgm:prSet presAssocID="{2AFAF057-05EC-44EB-B74D-A4B7796970A3}" presName="parentText" presStyleLbl="node1" presStyleIdx="4" presStyleCnt="6" custLinFactNeighborX="-13077" custLinFactNeighborY="12888">
        <dgm:presLayoutVars>
          <dgm:chMax val="1"/>
          <dgm:bulletEnabled val="1"/>
        </dgm:presLayoutVars>
      </dgm:prSet>
      <dgm:spPr/>
    </dgm:pt>
    <dgm:pt modelId="{B4727278-A0E3-4C4C-AA8B-8BB7A3D928F5}" type="pres">
      <dgm:prSet presAssocID="{2AFAF057-05EC-44EB-B74D-A4B7796970A3}" presName="aSpace" presStyleCnt="0"/>
      <dgm:spPr/>
    </dgm:pt>
    <dgm:pt modelId="{A343D06F-8FE1-441B-A00C-F452A3A47191}" type="pres">
      <dgm:prSet presAssocID="{C83FB605-2B99-465C-89C5-ABDC3309B5DF}" presName="compNode" presStyleCnt="0"/>
      <dgm:spPr/>
    </dgm:pt>
    <dgm:pt modelId="{069A2340-A71C-4B3A-9E60-167C5C8040AF}" type="pres">
      <dgm:prSet presAssocID="{C83FB605-2B99-465C-89C5-ABDC3309B5DF}" presName="noGeometry" presStyleCnt="0"/>
      <dgm:spPr/>
    </dgm:pt>
    <dgm:pt modelId="{60193D2E-062A-4657-8938-786233E9DD49}" type="pres">
      <dgm:prSet presAssocID="{C83FB605-2B99-465C-89C5-ABDC3309B5DF}" presName="childTextVisible" presStyleLbl="bgAccFollowNode1" presStyleIdx="5" presStyleCnt="6" custScaleX="198736" custLinFactNeighborX="1250" custLinFactNeighborY="12247">
        <dgm:presLayoutVars>
          <dgm:bulletEnabled val="1"/>
        </dgm:presLayoutVars>
      </dgm:prSet>
      <dgm:spPr/>
    </dgm:pt>
    <dgm:pt modelId="{4964FE36-3BC4-446C-9AB4-DC00C619B6B9}" type="pres">
      <dgm:prSet presAssocID="{C83FB605-2B99-465C-89C5-ABDC3309B5DF}" presName="childTextHidden" presStyleLbl="bgAccFollowNode1" presStyleIdx="5" presStyleCnt="6"/>
      <dgm:spPr/>
    </dgm:pt>
    <dgm:pt modelId="{F2C29FCF-4976-4A36-B486-D5E5679BEC24}" type="pres">
      <dgm:prSet presAssocID="{C83FB605-2B99-465C-89C5-ABDC3309B5DF}" presName="parentText" presStyleLbl="node1" presStyleIdx="5" presStyleCnt="6" custScaleX="113513" custLinFactNeighborX="-57741" custLinFactNeighborY="17972">
        <dgm:presLayoutVars>
          <dgm:chMax val="1"/>
          <dgm:bulletEnabled val="1"/>
        </dgm:presLayoutVars>
      </dgm:prSet>
      <dgm:spPr/>
    </dgm:pt>
  </dgm:ptLst>
  <dgm:cxnLst>
    <dgm:cxn modelId="{4A692702-80FA-4029-84C4-E93DF7FCCB53}" type="presOf" srcId="{D8A27467-29BB-F740-9DDE-C2D6AD24789B}" destId="{EEE39711-35D0-4FF3-B60F-9E7384E1115E}" srcOrd="0" destOrd="0" presId="urn:microsoft.com/office/officeart/2005/8/layout/hProcess6"/>
    <dgm:cxn modelId="{5A26980F-2E1D-479A-AA01-E05FB499CDF8}" type="presOf" srcId="{30D9D260-883D-E041-BF84-35FE943343A0}" destId="{0A9B5F71-71B9-4DF2-ACCC-B393144CA46B}" srcOrd="0" destOrd="0" presId="urn:microsoft.com/office/officeart/2005/8/layout/hProcess6"/>
    <dgm:cxn modelId="{50CC061F-A76C-43AD-B11B-B993960B76B1}" type="presOf" srcId="{1FDC8027-27A0-4322-8B59-0A2119F3650C}" destId="{CE4659BC-3D1E-4B48-861C-F40651B962BC}" srcOrd="1" destOrd="0" presId="urn:microsoft.com/office/officeart/2005/8/layout/hProcess6"/>
    <dgm:cxn modelId="{81B5D51F-0CC4-4B13-9897-9B7F2F605200}" srcId="{2CE07D0A-B9E4-431D-B4B5-3718A67B0A26}" destId="{9DE0666C-E5FD-42C6-9262-4659812C8ED2}" srcOrd="0" destOrd="0" parTransId="{7029C8E9-9A4D-4312-948F-4B578E238DFC}" sibTransId="{3EE84738-B216-4333-93C7-8FB9297D79C1}"/>
    <dgm:cxn modelId="{97D6492C-F048-42DF-9F8A-7BFFE6D3D55F}" srcId="{2AFAF057-05EC-44EB-B74D-A4B7796970A3}" destId="{1FDC8027-27A0-4322-8B59-0A2119F3650C}" srcOrd="0" destOrd="0" parTransId="{FF1C1799-93DC-42E0-9ED9-B4D6D82C2AB7}" sibTransId="{C240E74B-C199-48AE-8B33-03030D56735A}"/>
    <dgm:cxn modelId="{CAD53D31-4471-4827-884E-9CECAFF1597A}" type="presOf" srcId="{BB7BC419-CD71-46B0-B50F-A799CE88BEFE}" destId="{F3FB8D2A-E25B-48D3-8AB1-9D23EC531EF9}" srcOrd="0" destOrd="0" presId="urn:microsoft.com/office/officeart/2005/8/layout/hProcess6"/>
    <dgm:cxn modelId="{41F7DF35-B118-4D40-A96D-09D2C89FEC1E}" type="presOf" srcId="{9DE0666C-E5FD-42C6-9262-4659812C8ED2}" destId="{26DB11CF-3BC5-4AC4-BE54-EC9EF68A9AED}" srcOrd="0" destOrd="0" presId="urn:microsoft.com/office/officeart/2005/8/layout/hProcess6"/>
    <dgm:cxn modelId="{FB603C36-7EAA-4E11-A226-DCB8CAC3F2B6}" type="presOf" srcId="{89012048-555F-4C56-A9A6-9DECCF7D17F6}" destId="{4964FE36-3BC4-446C-9AB4-DC00C619B6B9}" srcOrd="1" destOrd="0" presId="urn:microsoft.com/office/officeart/2005/8/layout/hProcess6"/>
    <dgm:cxn modelId="{63A05236-3A6B-457F-9852-8D7F2F4D952F}" type="presOf" srcId="{E556A58E-23D0-4537-BA03-293C0A16869A}" destId="{5D04F57F-16E8-4F59-8F93-F21D1F949277}" srcOrd="1" destOrd="0" presId="urn:microsoft.com/office/officeart/2005/8/layout/hProcess6"/>
    <dgm:cxn modelId="{7931A662-0447-4DEA-8389-31CD40B9CD9E}" type="presOf" srcId="{2AFAF057-05EC-44EB-B74D-A4B7796970A3}" destId="{6198956B-F7E1-477D-A321-9082A8E287B6}" srcOrd="0" destOrd="0" presId="urn:microsoft.com/office/officeart/2005/8/layout/hProcess6"/>
    <dgm:cxn modelId="{68DBAF45-95D0-4DAB-A0AC-356BD3D78FEC}" type="presOf" srcId="{9DE0666C-E5FD-42C6-9262-4659812C8ED2}" destId="{74DEF989-70AD-4FB2-81DF-679ADF0FBC0A}" srcOrd="1" destOrd="0" presId="urn:microsoft.com/office/officeart/2005/8/layout/hProcess6"/>
    <dgm:cxn modelId="{5E645566-2898-4693-B5F8-1822A24F714F}" type="presOf" srcId="{E674FE3D-C170-40BD-B2CF-13FB2C2BE06A}" destId="{C04F7673-6DFD-44E3-9DCE-D22F596AE89E}" srcOrd="0" destOrd="0" presId="urn:microsoft.com/office/officeart/2005/8/layout/hProcess6"/>
    <dgm:cxn modelId="{56E3B747-581D-459C-837E-67FF1F000F0D}" type="presOf" srcId="{2CE07D0A-B9E4-431D-B4B5-3718A67B0A26}" destId="{6568BF49-7C00-4C90-8727-136808715E1A}" srcOrd="0" destOrd="0" presId="urn:microsoft.com/office/officeart/2005/8/layout/hProcess6"/>
    <dgm:cxn modelId="{219EB049-03CD-4DF8-BB71-59AF55EB99FE}" type="presOf" srcId="{89012048-555F-4C56-A9A6-9DECCF7D17F6}" destId="{60193D2E-062A-4657-8938-786233E9DD49}" srcOrd="0" destOrd="0" presId="urn:microsoft.com/office/officeart/2005/8/layout/hProcess6"/>
    <dgm:cxn modelId="{AA27806B-1C87-4DF0-A818-97A613B71248}" srcId="{D8A27467-29BB-F740-9DDE-C2D6AD24789B}" destId="{2AFAF057-05EC-44EB-B74D-A4B7796970A3}" srcOrd="4" destOrd="0" parTransId="{4A265383-B522-44AB-BF7C-21242B75C299}" sibTransId="{A16DAA81-CE56-48F1-B4D7-8EE4676AE9A1}"/>
    <dgm:cxn modelId="{375E6290-CF4C-49F1-AFE7-4E9FA35CA8E9}" type="presOf" srcId="{BB7BC419-CD71-46B0-B50F-A799CE88BEFE}" destId="{793B55E3-C6F4-43A2-B4D1-B1DF47E4CEF1}" srcOrd="1" destOrd="0" presId="urn:microsoft.com/office/officeart/2005/8/layout/hProcess6"/>
    <dgm:cxn modelId="{68D17699-9824-4412-BD96-4F5DE96A2DE2}" srcId="{D8A27467-29BB-F740-9DDE-C2D6AD24789B}" destId="{C83FB605-2B99-465C-89C5-ABDC3309B5DF}" srcOrd="5" destOrd="0" parTransId="{CF7CC31C-A9D3-4BA5-9423-AE0A7E3EADF1}" sibTransId="{D0F6286F-5C3E-4E2F-816B-9E8A3A030DE5}"/>
    <dgm:cxn modelId="{29EFAE99-7348-488B-BA80-D3E56DD8F256}" type="presOf" srcId="{1FDC8027-27A0-4322-8B59-0A2119F3650C}" destId="{6C5FD657-45A5-4A01-BFEE-CA6BE9469014}" srcOrd="0" destOrd="0" presId="urn:microsoft.com/office/officeart/2005/8/layout/hProcess6"/>
    <dgm:cxn modelId="{5748E3A4-1F43-4046-BAF4-23D5D222E658}" type="presOf" srcId="{A3BBB77D-7903-48A4-9CDB-857D208F0844}" destId="{E1F647AB-7CD1-46C3-9640-04CBF3402B53}" srcOrd="0" destOrd="0" presId="urn:microsoft.com/office/officeart/2005/8/layout/hProcess6"/>
    <dgm:cxn modelId="{0513D4A6-4A4E-F741-B893-8253321845A5}" srcId="{D8A27467-29BB-F740-9DDE-C2D6AD24789B}" destId="{30D9D260-883D-E041-BF84-35FE943343A0}" srcOrd="1" destOrd="0" parTransId="{135DE9C4-7C03-5F4C-82D3-3C38E0E49809}" sibTransId="{BA55DE88-D2C8-0D4B-BA14-236D477D74AE}"/>
    <dgm:cxn modelId="{00D095AB-913E-4CA8-9F17-483BA2163F1F}" type="presOf" srcId="{3F647F1F-610C-4B10-8A9E-83394153A947}" destId="{2CFDE203-E52F-4737-953D-A471C31095A8}" srcOrd="0" destOrd="0" presId="urn:microsoft.com/office/officeart/2005/8/layout/hProcess6"/>
    <dgm:cxn modelId="{60160BAE-08B3-40BA-88D9-16C2F577A9DE}" srcId="{D8A27467-29BB-F740-9DDE-C2D6AD24789B}" destId="{A3BBB77D-7903-48A4-9CDB-857D208F0844}" srcOrd="3" destOrd="0" parTransId="{D1770B64-30EF-4CC4-A313-4AD754CCAB3D}" sibTransId="{20C73C95-33E9-4AD9-A6B2-579A143DF065}"/>
    <dgm:cxn modelId="{C4A206B4-8CB1-4763-9538-21ED9B67F6AB}" srcId="{C83FB605-2B99-465C-89C5-ABDC3309B5DF}" destId="{89012048-555F-4C56-A9A6-9DECCF7D17F6}" srcOrd="0" destOrd="0" parTransId="{4445975E-8C4D-4AC0-BDA3-1ACC4930FEF9}" sibTransId="{6EE0A77C-09CC-4C84-81F3-252069289E89}"/>
    <dgm:cxn modelId="{29561DB5-97B9-4044-B6CF-0E9EF9FDDE0B}" srcId="{E674FE3D-C170-40BD-B2CF-13FB2C2BE06A}" destId="{3F647F1F-610C-4B10-8A9E-83394153A947}" srcOrd="0" destOrd="0" parTransId="{5CAD3D9E-4078-4122-8620-9E8CE73D33CC}" sibTransId="{A4D1FFA2-2780-4304-9333-FD864AF2DCC8}"/>
    <dgm:cxn modelId="{8B23E6BB-A1A3-4C1A-9F4A-3769108072F9}" type="presOf" srcId="{E556A58E-23D0-4537-BA03-293C0A16869A}" destId="{8B2BABDF-BE64-47B3-929D-EE6F394D9494}" srcOrd="0" destOrd="0" presId="urn:microsoft.com/office/officeart/2005/8/layout/hProcess6"/>
    <dgm:cxn modelId="{5C9A20C4-75BF-4826-AC90-57084A0BB42C}" srcId="{D8A27467-29BB-F740-9DDE-C2D6AD24789B}" destId="{E674FE3D-C170-40BD-B2CF-13FB2C2BE06A}" srcOrd="0" destOrd="0" parTransId="{D745CB6F-564E-4D56-9AEF-E769A51F5797}" sibTransId="{AE44B25A-6936-40CD-B502-165EB75E7F24}"/>
    <dgm:cxn modelId="{12B641CD-CFD0-4727-AC5E-CEB4FCA19FF8}" srcId="{D8A27467-29BB-F740-9DDE-C2D6AD24789B}" destId="{2CE07D0A-B9E4-431D-B4B5-3718A67B0A26}" srcOrd="2" destOrd="0" parTransId="{B02B67DF-9108-46AD-B2DD-23C54DEEA911}" sibTransId="{7B2B1F0F-89FD-49B5-9A68-1563FB347D7D}"/>
    <dgm:cxn modelId="{779785D5-007F-4245-99C4-47201C41798C}" type="presOf" srcId="{3F647F1F-610C-4B10-8A9E-83394153A947}" destId="{F54D2907-3C0B-4A62-912A-75D1DB4430B5}" srcOrd="1" destOrd="0" presId="urn:microsoft.com/office/officeart/2005/8/layout/hProcess6"/>
    <dgm:cxn modelId="{F6BDE9DF-F6C1-481D-920E-C80C92332CC5}" type="presOf" srcId="{C83FB605-2B99-465C-89C5-ABDC3309B5DF}" destId="{F2C29FCF-4976-4A36-B486-D5E5679BEC24}" srcOrd="0" destOrd="0" presId="urn:microsoft.com/office/officeart/2005/8/layout/hProcess6"/>
    <dgm:cxn modelId="{54712FE1-CCA8-4652-B929-3E9BBB4C3CC4}" srcId="{30D9D260-883D-E041-BF84-35FE943343A0}" destId="{BB7BC419-CD71-46B0-B50F-A799CE88BEFE}" srcOrd="0" destOrd="0" parTransId="{5B27112F-6B7B-4975-A773-9CC875A8E4CA}" sibTransId="{14DC6A3F-E5E9-4B86-BED8-36A9EA75F716}"/>
    <dgm:cxn modelId="{4C2D6CE2-6CEA-4865-BCAE-0DCDC70CFA57}" srcId="{A3BBB77D-7903-48A4-9CDB-857D208F0844}" destId="{E556A58E-23D0-4537-BA03-293C0A16869A}" srcOrd="0" destOrd="0" parTransId="{0DBD47E6-9A6F-4F91-ABCC-370437B66DE0}" sibTransId="{8D4EB121-0649-401B-9339-44B88CD51AEC}"/>
    <dgm:cxn modelId="{6FF1D5AF-2E32-4879-AB8E-0DFE4585C5E5}" type="presParOf" srcId="{EEE39711-35D0-4FF3-B60F-9E7384E1115E}" destId="{E8CEB599-8C96-4AA7-B4E3-B436965B5562}" srcOrd="0" destOrd="0" presId="urn:microsoft.com/office/officeart/2005/8/layout/hProcess6"/>
    <dgm:cxn modelId="{510D5AAF-326C-4945-B4A5-E852BAFB15E3}" type="presParOf" srcId="{E8CEB599-8C96-4AA7-B4E3-B436965B5562}" destId="{C0CE7CB9-7494-43AD-A234-7B7A4FCB250D}" srcOrd="0" destOrd="0" presId="urn:microsoft.com/office/officeart/2005/8/layout/hProcess6"/>
    <dgm:cxn modelId="{102406F2-31D0-4CE0-A9C2-8D1B1090D7D0}" type="presParOf" srcId="{E8CEB599-8C96-4AA7-B4E3-B436965B5562}" destId="{2CFDE203-E52F-4737-953D-A471C31095A8}" srcOrd="1" destOrd="0" presId="urn:microsoft.com/office/officeart/2005/8/layout/hProcess6"/>
    <dgm:cxn modelId="{ECE81F04-8EDC-4C95-B906-0385BE412544}" type="presParOf" srcId="{E8CEB599-8C96-4AA7-B4E3-B436965B5562}" destId="{F54D2907-3C0B-4A62-912A-75D1DB4430B5}" srcOrd="2" destOrd="0" presId="urn:microsoft.com/office/officeart/2005/8/layout/hProcess6"/>
    <dgm:cxn modelId="{37660339-8DAC-48C1-AF1D-27EE3185E8E4}" type="presParOf" srcId="{E8CEB599-8C96-4AA7-B4E3-B436965B5562}" destId="{C04F7673-6DFD-44E3-9DCE-D22F596AE89E}" srcOrd="3" destOrd="0" presId="urn:microsoft.com/office/officeart/2005/8/layout/hProcess6"/>
    <dgm:cxn modelId="{D537B884-9F8A-43AF-949C-C7C966E84DAE}" type="presParOf" srcId="{EEE39711-35D0-4FF3-B60F-9E7384E1115E}" destId="{31C74C47-94D0-4893-BB30-FE985A5EFF20}" srcOrd="1" destOrd="0" presId="urn:microsoft.com/office/officeart/2005/8/layout/hProcess6"/>
    <dgm:cxn modelId="{FD125E9B-1B97-466A-8528-01E1C03EE88C}" type="presParOf" srcId="{EEE39711-35D0-4FF3-B60F-9E7384E1115E}" destId="{6DB82F6C-D84B-468F-BA9A-C72E7907A4BA}" srcOrd="2" destOrd="0" presId="urn:microsoft.com/office/officeart/2005/8/layout/hProcess6"/>
    <dgm:cxn modelId="{A82BCAA7-824A-42C9-941E-44D97AF9ADE1}" type="presParOf" srcId="{6DB82F6C-D84B-468F-BA9A-C72E7907A4BA}" destId="{5E7FD12C-6916-4387-8A33-D16317EFAD2C}" srcOrd="0" destOrd="0" presId="urn:microsoft.com/office/officeart/2005/8/layout/hProcess6"/>
    <dgm:cxn modelId="{0A2BB416-8A52-4B7A-9F72-EAB727E0072F}" type="presParOf" srcId="{6DB82F6C-D84B-468F-BA9A-C72E7907A4BA}" destId="{F3FB8D2A-E25B-48D3-8AB1-9D23EC531EF9}" srcOrd="1" destOrd="0" presId="urn:microsoft.com/office/officeart/2005/8/layout/hProcess6"/>
    <dgm:cxn modelId="{F69F4735-49A7-436E-8D16-79C39BAD9043}" type="presParOf" srcId="{6DB82F6C-D84B-468F-BA9A-C72E7907A4BA}" destId="{793B55E3-C6F4-43A2-B4D1-B1DF47E4CEF1}" srcOrd="2" destOrd="0" presId="urn:microsoft.com/office/officeart/2005/8/layout/hProcess6"/>
    <dgm:cxn modelId="{A32F9549-6310-42C0-9EB5-5D9FC744C741}" type="presParOf" srcId="{6DB82F6C-D84B-468F-BA9A-C72E7907A4BA}" destId="{0A9B5F71-71B9-4DF2-ACCC-B393144CA46B}" srcOrd="3" destOrd="0" presId="urn:microsoft.com/office/officeart/2005/8/layout/hProcess6"/>
    <dgm:cxn modelId="{5E5EEB7D-3A12-4F4E-9696-6F1846C9807D}" type="presParOf" srcId="{EEE39711-35D0-4FF3-B60F-9E7384E1115E}" destId="{ECB0EB87-DE59-4B6E-9A04-9B1B400FF831}" srcOrd="3" destOrd="0" presId="urn:microsoft.com/office/officeart/2005/8/layout/hProcess6"/>
    <dgm:cxn modelId="{20965216-0DC8-493B-B18D-5C525AB5E902}" type="presParOf" srcId="{EEE39711-35D0-4FF3-B60F-9E7384E1115E}" destId="{22B8D188-C72A-45E6-8E04-DD131A0D6D48}" srcOrd="4" destOrd="0" presId="urn:microsoft.com/office/officeart/2005/8/layout/hProcess6"/>
    <dgm:cxn modelId="{63EEAFF5-6BA9-46BA-B4C8-5185CAFD0E1F}" type="presParOf" srcId="{22B8D188-C72A-45E6-8E04-DD131A0D6D48}" destId="{0379327B-C2BA-4FC5-A8A5-70E18622A27D}" srcOrd="0" destOrd="0" presId="urn:microsoft.com/office/officeart/2005/8/layout/hProcess6"/>
    <dgm:cxn modelId="{0C8CB310-19D0-4528-91AB-60F8A4231DFA}" type="presParOf" srcId="{22B8D188-C72A-45E6-8E04-DD131A0D6D48}" destId="{26DB11CF-3BC5-4AC4-BE54-EC9EF68A9AED}" srcOrd="1" destOrd="0" presId="urn:microsoft.com/office/officeart/2005/8/layout/hProcess6"/>
    <dgm:cxn modelId="{207EAFF5-0C9C-4C45-8708-F595C4F67718}" type="presParOf" srcId="{22B8D188-C72A-45E6-8E04-DD131A0D6D48}" destId="{74DEF989-70AD-4FB2-81DF-679ADF0FBC0A}" srcOrd="2" destOrd="0" presId="urn:microsoft.com/office/officeart/2005/8/layout/hProcess6"/>
    <dgm:cxn modelId="{590A361D-88D3-476E-8524-86FF47A8D170}" type="presParOf" srcId="{22B8D188-C72A-45E6-8E04-DD131A0D6D48}" destId="{6568BF49-7C00-4C90-8727-136808715E1A}" srcOrd="3" destOrd="0" presId="urn:microsoft.com/office/officeart/2005/8/layout/hProcess6"/>
    <dgm:cxn modelId="{6F5C0312-00C3-41E5-90D8-4D184E468BEE}" type="presParOf" srcId="{EEE39711-35D0-4FF3-B60F-9E7384E1115E}" destId="{01607134-0E5B-4DE7-A5C7-95F7AAFB5F45}" srcOrd="5" destOrd="0" presId="urn:microsoft.com/office/officeart/2005/8/layout/hProcess6"/>
    <dgm:cxn modelId="{044ECF7B-98FF-4768-89C0-B6272B61576A}" type="presParOf" srcId="{EEE39711-35D0-4FF3-B60F-9E7384E1115E}" destId="{B4FD5073-FEE6-4A6E-BE76-8F12915ED18D}" srcOrd="6" destOrd="0" presId="urn:microsoft.com/office/officeart/2005/8/layout/hProcess6"/>
    <dgm:cxn modelId="{EF719C16-EBCD-4DBD-A1D3-73E19D603C3E}" type="presParOf" srcId="{B4FD5073-FEE6-4A6E-BE76-8F12915ED18D}" destId="{9E8B252C-5820-4C54-BEDA-E42F26222C3D}" srcOrd="0" destOrd="0" presId="urn:microsoft.com/office/officeart/2005/8/layout/hProcess6"/>
    <dgm:cxn modelId="{A4FBE6B3-8FB8-492A-BF42-B976C7F50CF1}" type="presParOf" srcId="{B4FD5073-FEE6-4A6E-BE76-8F12915ED18D}" destId="{8B2BABDF-BE64-47B3-929D-EE6F394D9494}" srcOrd="1" destOrd="0" presId="urn:microsoft.com/office/officeart/2005/8/layout/hProcess6"/>
    <dgm:cxn modelId="{9ADBBC21-BD7A-4002-BE79-931AF57AE5A0}" type="presParOf" srcId="{B4FD5073-FEE6-4A6E-BE76-8F12915ED18D}" destId="{5D04F57F-16E8-4F59-8F93-F21D1F949277}" srcOrd="2" destOrd="0" presId="urn:microsoft.com/office/officeart/2005/8/layout/hProcess6"/>
    <dgm:cxn modelId="{4C14FD40-0801-4A9B-9062-132008E77771}" type="presParOf" srcId="{B4FD5073-FEE6-4A6E-BE76-8F12915ED18D}" destId="{E1F647AB-7CD1-46C3-9640-04CBF3402B53}" srcOrd="3" destOrd="0" presId="urn:microsoft.com/office/officeart/2005/8/layout/hProcess6"/>
    <dgm:cxn modelId="{7E4D00C7-51FD-4471-B5B7-FCDF88F415B7}" type="presParOf" srcId="{EEE39711-35D0-4FF3-B60F-9E7384E1115E}" destId="{B36CA2E7-8063-464D-8D91-E8DB3607777F}" srcOrd="7" destOrd="0" presId="urn:microsoft.com/office/officeart/2005/8/layout/hProcess6"/>
    <dgm:cxn modelId="{B946FAB2-7361-475E-BCCD-FB2F26F4E1D2}" type="presParOf" srcId="{EEE39711-35D0-4FF3-B60F-9E7384E1115E}" destId="{A203437A-7DD1-48A0-813E-5A95060ADDD5}" srcOrd="8" destOrd="0" presId="urn:microsoft.com/office/officeart/2005/8/layout/hProcess6"/>
    <dgm:cxn modelId="{F69390D0-A798-4BFA-9F00-DF8B93A81ED7}" type="presParOf" srcId="{A203437A-7DD1-48A0-813E-5A95060ADDD5}" destId="{0024CD8C-25F9-4827-BBD2-C64608E2CFB4}" srcOrd="0" destOrd="0" presId="urn:microsoft.com/office/officeart/2005/8/layout/hProcess6"/>
    <dgm:cxn modelId="{E0821FC9-380D-4090-A607-F78A8CEF94D7}" type="presParOf" srcId="{A203437A-7DD1-48A0-813E-5A95060ADDD5}" destId="{6C5FD657-45A5-4A01-BFEE-CA6BE9469014}" srcOrd="1" destOrd="0" presId="urn:microsoft.com/office/officeart/2005/8/layout/hProcess6"/>
    <dgm:cxn modelId="{BE3970AB-CE74-4FCA-B921-D82ED286C077}" type="presParOf" srcId="{A203437A-7DD1-48A0-813E-5A95060ADDD5}" destId="{CE4659BC-3D1E-4B48-861C-F40651B962BC}" srcOrd="2" destOrd="0" presId="urn:microsoft.com/office/officeart/2005/8/layout/hProcess6"/>
    <dgm:cxn modelId="{7D23AD67-C8BD-4B3C-A543-C000B051711B}" type="presParOf" srcId="{A203437A-7DD1-48A0-813E-5A95060ADDD5}" destId="{6198956B-F7E1-477D-A321-9082A8E287B6}" srcOrd="3" destOrd="0" presId="urn:microsoft.com/office/officeart/2005/8/layout/hProcess6"/>
    <dgm:cxn modelId="{864C2D69-5C47-4ABE-8DE6-5B94A134CA35}" type="presParOf" srcId="{EEE39711-35D0-4FF3-B60F-9E7384E1115E}" destId="{B4727278-A0E3-4C4C-AA8B-8BB7A3D928F5}" srcOrd="9" destOrd="0" presId="urn:microsoft.com/office/officeart/2005/8/layout/hProcess6"/>
    <dgm:cxn modelId="{D311DC4F-E348-4832-B246-A61690E3F3D1}" type="presParOf" srcId="{EEE39711-35D0-4FF3-B60F-9E7384E1115E}" destId="{A343D06F-8FE1-441B-A00C-F452A3A47191}" srcOrd="10" destOrd="0" presId="urn:microsoft.com/office/officeart/2005/8/layout/hProcess6"/>
    <dgm:cxn modelId="{E7BD8C7C-63EB-4E33-B53B-E3E22E296456}" type="presParOf" srcId="{A343D06F-8FE1-441B-A00C-F452A3A47191}" destId="{069A2340-A71C-4B3A-9E60-167C5C8040AF}" srcOrd="0" destOrd="0" presId="urn:microsoft.com/office/officeart/2005/8/layout/hProcess6"/>
    <dgm:cxn modelId="{F9532B69-0509-4660-A6D8-6E357ED86575}" type="presParOf" srcId="{A343D06F-8FE1-441B-A00C-F452A3A47191}" destId="{60193D2E-062A-4657-8938-786233E9DD49}" srcOrd="1" destOrd="0" presId="urn:microsoft.com/office/officeart/2005/8/layout/hProcess6"/>
    <dgm:cxn modelId="{47C4B3CE-5468-4B20-BEAA-2B6DA26620AD}" type="presParOf" srcId="{A343D06F-8FE1-441B-A00C-F452A3A47191}" destId="{4964FE36-3BC4-446C-9AB4-DC00C619B6B9}" srcOrd="2" destOrd="0" presId="urn:microsoft.com/office/officeart/2005/8/layout/hProcess6"/>
    <dgm:cxn modelId="{FFB47E92-AA2D-40A4-BF09-F257E9EC566E}" type="presParOf" srcId="{A343D06F-8FE1-441B-A00C-F452A3A47191}" destId="{F2C29FCF-4976-4A36-B486-D5E5679BEC2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1AF8B8-9D5B-4500-BE32-949F4AE986C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0A2087E-E4B1-4EA5-BF7C-308AF7F7CA6A}">
      <dgm:prSet custT="1"/>
      <dgm:spPr>
        <a:solidFill>
          <a:srgbClr val="25408F"/>
        </a:solidFill>
      </dgm:spPr>
      <dgm:t>
        <a:bodyPr/>
        <a:lstStyle/>
        <a:p>
          <a:r>
            <a:rPr lang="en-IE" sz="2000" b="0" i="0" baseline="0" dirty="0">
              <a:latin typeface="Calibri"/>
              <a:cs typeface="Calibri"/>
            </a:rPr>
            <a:t>Promote </a:t>
          </a:r>
          <a:r>
            <a:rPr lang="en-IE" sz="2000" b="1" i="0" baseline="0" dirty="0">
              <a:latin typeface="Calibri"/>
              <a:cs typeface="Calibri"/>
            </a:rPr>
            <a:t>MENTUPP </a:t>
          </a:r>
          <a:r>
            <a:rPr lang="en-IE" sz="2000" b="0" i="0" baseline="0" dirty="0">
              <a:latin typeface="Calibri"/>
              <a:cs typeface="Calibri"/>
            </a:rPr>
            <a:t>via internal communication</a:t>
          </a:r>
          <a:r>
            <a:rPr lang="en-IE" sz="2000" dirty="0">
              <a:latin typeface="Calibri"/>
              <a:cs typeface="Calibri"/>
            </a:rPr>
            <a:t> channels</a:t>
          </a:r>
          <a:endParaRPr lang="en-US" sz="2000" dirty="0">
            <a:latin typeface="Calibri"/>
            <a:cs typeface="Calibri"/>
          </a:endParaRPr>
        </a:p>
      </dgm:t>
    </dgm:pt>
    <dgm:pt modelId="{ED2EC767-05D8-4420-9EA3-6665BA6E416C}" type="parTrans" cxnId="{FAE69659-C3F2-49CA-9816-F38E6475570E}">
      <dgm:prSet/>
      <dgm:spPr/>
      <dgm:t>
        <a:bodyPr/>
        <a:lstStyle/>
        <a:p>
          <a:endParaRPr lang="en-US"/>
        </a:p>
      </dgm:t>
    </dgm:pt>
    <dgm:pt modelId="{0F806958-7B46-46F7-B84C-210349A72F17}" type="sibTrans" cxnId="{FAE69659-C3F2-49CA-9816-F38E6475570E}">
      <dgm:prSet/>
      <dgm:spPr/>
      <dgm:t>
        <a:bodyPr/>
        <a:lstStyle/>
        <a:p>
          <a:endParaRPr lang="en-US"/>
        </a:p>
      </dgm:t>
    </dgm:pt>
    <dgm:pt modelId="{AD69E6B2-FBBC-4A40-BEDA-5064A00D03FA}">
      <dgm:prSet phldr="0" custT="1"/>
      <dgm:spPr>
        <a:solidFill>
          <a:srgbClr val="41AD49"/>
        </a:solidFill>
      </dgm:spPr>
      <dgm:t>
        <a:bodyPr/>
        <a:lstStyle/>
        <a:p>
          <a:pPr rtl="0"/>
          <a:r>
            <a:rPr lang="en-IE" sz="2000" dirty="0">
              <a:latin typeface="Calibri"/>
              <a:cs typeface="Calibri"/>
            </a:rPr>
            <a:t>Allow staff work time to use the </a:t>
          </a:r>
          <a:r>
            <a:rPr lang="en-IE" sz="2000" b="1" dirty="0">
              <a:latin typeface="Calibri"/>
              <a:cs typeface="Calibri"/>
            </a:rPr>
            <a:t>MENTUPP </a:t>
          </a:r>
          <a:r>
            <a:rPr lang="en-IE" sz="2000" dirty="0">
              <a:latin typeface="Calibri"/>
              <a:cs typeface="Calibri"/>
            </a:rPr>
            <a:t>HUB</a:t>
          </a:r>
        </a:p>
      </dgm:t>
    </dgm:pt>
    <dgm:pt modelId="{843252E1-F2AE-4586-8ED8-BF36E34570FE}" type="parTrans" cxnId="{85C79AA3-0C5E-479B-8228-00B11D2763C7}">
      <dgm:prSet/>
      <dgm:spPr/>
      <dgm:t>
        <a:bodyPr/>
        <a:lstStyle/>
        <a:p>
          <a:endParaRPr lang="en-US"/>
        </a:p>
      </dgm:t>
    </dgm:pt>
    <dgm:pt modelId="{D6400C7F-E141-498E-9A12-BBAE2ADAD889}" type="sibTrans" cxnId="{85C79AA3-0C5E-479B-8228-00B11D2763C7}">
      <dgm:prSet/>
      <dgm:spPr/>
      <dgm:t>
        <a:bodyPr/>
        <a:lstStyle/>
        <a:p>
          <a:endParaRPr lang="en-US"/>
        </a:p>
      </dgm:t>
    </dgm:pt>
    <dgm:pt modelId="{EBE939AD-6D50-4521-9A11-23DD3BA2C5BA}">
      <dgm:prSet phldr="0" custT="1"/>
      <dgm:spPr/>
      <dgm:t>
        <a:bodyPr/>
        <a:lstStyle/>
        <a:p>
          <a:pPr rtl="0"/>
          <a:r>
            <a:rPr lang="en-IE" sz="2000" b="1" i="0" baseline="0" dirty="0">
              <a:latin typeface="Calibri" panose="020F0502020204030204" pitchFamily="34" charset="0"/>
              <a:cs typeface="Calibri" panose="020F0502020204030204" pitchFamily="34" charset="0"/>
            </a:rPr>
            <a:t>Start</a:t>
          </a:r>
          <a:r>
            <a:rPr lang="en-IE" sz="2000" b="0" i="0" baseline="0" dirty="0">
              <a:latin typeface="Calibri" panose="020F0502020204030204" pitchFamily="34" charset="0"/>
              <a:cs typeface="Calibri" panose="020F0502020204030204" pitchFamily="34" charset="0"/>
            </a:rPr>
            <a:t> a conversation about mental health in your workplace</a:t>
          </a:r>
        </a:p>
      </dgm:t>
    </dgm:pt>
    <dgm:pt modelId="{E610A3D7-FFB4-42D1-915A-AC9417B12E6B}" type="parTrans" cxnId="{8D0AABA9-66C2-4313-82F4-84105CD1541B}">
      <dgm:prSet/>
      <dgm:spPr/>
      <dgm:t>
        <a:bodyPr/>
        <a:lstStyle/>
        <a:p>
          <a:endParaRPr lang="en-US"/>
        </a:p>
      </dgm:t>
    </dgm:pt>
    <dgm:pt modelId="{CF6550DF-9B7A-49EE-8BF1-8F13DD39E259}" type="sibTrans" cxnId="{8D0AABA9-66C2-4313-82F4-84105CD1541B}">
      <dgm:prSet/>
      <dgm:spPr/>
      <dgm:t>
        <a:bodyPr/>
        <a:lstStyle/>
        <a:p>
          <a:endParaRPr lang="de-DE"/>
        </a:p>
      </dgm:t>
    </dgm:pt>
    <dgm:pt modelId="{D5E69846-D805-4774-8A3B-964D444CE753}" type="pres">
      <dgm:prSet presAssocID="{141AF8B8-9D5B-4500-BE32-949F4AE986C1}" presName="cycle" presStyleCnt="0">
        <dgm:presLayoutVars>
          <dgm:dir/>
          <dgm:resizeHandles val="exact"/>
        </dgm:presLayoutVars>
      </dgm:prSet>
      <dgm:spPr/>
    </dgm:pt>
    <dgm:pt modelId="{FFAC5EB8-05D3-42B9-BA84-50920DEA7CD1}" type="pres">
      <dgm:prSet presAssocID="{EBE939AD-6D50-4521-9A11-23DD3BA2C5BA}" presName="node" presStyleLbl="node1" presStyleIdx="0" presStyleCnt="3" custScaleX="114835" custScaleY="112401">
        <dgm:presLayoutVars>
          <dgm:bulletEnabled val="1"/>
        </dgm:presLayoutVars>
      </dgm:prSet>
      <dgm:spPr/>
    </dgm:pt>
    <dgm:pt modelId="{E4603883-75E3-4C8B-A169-C1A59E2E4252}" type="pres">
      <dgm:prSet presAssocID="{CF6550DF-9B7A-49EE-8BF1-8F13DD39E259}" presName="sibTrans" presStyleLbl="sibTrans2D1" presStyleIdx="0" presStyleCnt="3"/>
      <dgm:spPr/>
    </dgm:pt>
    <dgm:pt modelId="{E0F1D9EE-91F5-4E2B-A09E-A5B146F0F9D3}" type="pres">
      <dgm:prSet presAssocID="{CF6550DF-9B7A-49EE-8BF1-8F13DD39E259}" presName="connectorText" presStyleLbl="sibTrans2D1" presStyleIdx="0" presStyleCnt="3"/>
      <dgm:spPr/>
    </dgm:pt>
    <dgm:pt modelId="{7D2AB740-43B6-4EBC-ABF7-29F6421EC0C1}" type="pres">
      <dgm:prSet presAssocID="{40A2087E-E4B1-4EA5-BF7C-308AF7F7CA6A}" presName="node" presStyleLbl="node1" presStyleIdx="1" presStyleCnt="3" custScaleX="117183" custScaleY="110636">
        <dgm:presLayoutVars>
          <dgm:bulletEnabled val="1"/>
        </dgm:presLayoutVars>
      </dgm:prSet>
      <dgm:spPr/>
    </dgm:pt>
    <dgm:pt modelId="{D10DFD70-0B40-4928-9775-649DB0005C58}" type="pres">
      <dgm:prSet presAssocID="{0F806958-7B46-46F7-B84C-210349A72F17}" presName="sibTrans" presStyleLbl="sibTrans2D1" presStyleIdx="1" presStyleCnt="3"/>
      <dgm:spPr/>
    </dgm:pt>
    <dgm:pt modelId="{45D75890-3826-4677-BA8A-3A7012D971CE}" type="pres">
      <dgm:prSet presAssocID="{0F806958-7B46-46F7-B84C-210349A72F17}" presName="connectorText" presStyleLbl="sibTrans2D1" presStyleIdx="1" presStyleCnt="3"/>
      <dgm:spPr/>
    </dgm:pt>
    <dgm:pt modelId="{49D9234C-CC6C-4F15-A5F0-4ABFB5BDD35F}" type="pres">
      <dgm:prSet presAssocID="{AD69E6B2-FBBC-4A40-BEDA-5064A00D03FA}" presName="node" presStyleLbl="node1" presStyleIdx="2" presStyleCnt="3" custScaleX="115711" custScaleY="116390">
        <dgm:presLayoutVars>
          <dgm:bulletEnabled val="1"/>
        </dgm:presLayoutVars>
      </dgm:prSet>
      <dgm:spPr/>
    </dgm:pt>
    <dgm:pt modelId="{A9CD2A72-99B2-4BFB-A577-3D3B0FDF1A41}" type="pres">
      <dgm:prSet presAssocID="{D6400C7F-E141-498E-9A12-BBAE2ADAD889}" presName="sibTrans" presStyleLbl="sibTrans2D1" presStyleIdx="2" presStyleCnt="3"/>
      <dgm:spPr/>
    </dgm:pt>
    <dgm:pt modelId="{660BC208-FF44-461F-9967-F9C9A630F291}" type="pres">
      <dgm:prSet presAssocID="{D6400C7F-E141-498E-9A12-BBAE2ADAD889}" presName="connectorText" presStyleLbl="sibTrans2D1" presStyleIdx="2" presStyleCnt="3"/>
      <dgm:spPr/>
    </dgm:pt>
  </dgm:ptLst>
  <dgm:cxnLst>
    <dgm:cxn modelId="{3283900B-D44F-4A8E-A8F1-7921B92F2C94}" type="presOf" srcId="{0F806958-7B46-46F7-B84C-210349A72F17}" destId="{45D75890-3826-4677-BA8A-3A7012D971CE}" srcOrd="1" destOrd="0" presId="urn:microsoft.com/office/officeart/2005/8/layout/cycle2"/>
    <dgm:cxn modelId="{86F35C0E-17CE-4E76-8C4B-E15A7E5493BF}" type="presOf" srcId="{40A2087E-E4B1-4EA5-BF7C-308AF7F7CA6A}" destId="{7D2AB740-43B6-4EBC-ABF7-29F6421EC0C1}" srcOrd="0" destOrd="0" presId="urn:microsoft.com/office/officeart/2005/8/layout/cycle2"/>
    <dgm:cxn modelId="{BF590147-0E36-4F3A-9D69-43159B33CD0C}" type="presOf" srcId="{EBE939AD-6D50-4521-9A11-23DD3BA2C5BA}" destId="{FFAC5EB8-05D3-42B9-BA84-50920DEA7CD1}" srcOrd="0" destOrd="0" presId="urn:microsoft.com/office/officeart/2005/8/layout/cycle2"/>
    <dgm:cxn modelId="{B9D23070-6B60-4F71-8FF6-A81766981A00}" type="presOf" srcId="{D6400C7F-E141-498E-9A12-BBAE2ADAD889}" destId="{A9CD2A72-99B2-4BFB-A577-3D3B0FDF1A41}" srcOrd="0" destOrd="0" presId="urn:microsoft.com/office/officeart/2005/8/layout/cycle2"/>
    <dgm:cxn modelId="{2A1B8E78-A98B-4DE2-851E-C8085EA5085B}" type="presOf" srcId="{AD69E6B2-FBBC-4A40-BEDA-5064A00D03FA}" destId="{49D9234C-CC6C-4F15-A5F0-4ABFB5BDD35F}" srcOrd="0" destOrd="0" presId="urn:microsoft.com/office/officeart/2005/8/layout/cycle2"/>
    <dgm:cxn modelId="{FAE69659-C3F2-49CA-9816-F38E6475570E}" srcId="{141AF8B8-9D5B-4500-BE32-949F4AE986C1}" destId="{40A2087E-E4B1-4EA5-BF7C-308AF7F7CA6A}" srcOrd="1" destOrd="0" parTransId="{ED2EC767-05D8-4420-9EA3-6665BA6E416C}" sibTransId="{0F806958-7B46-46F7-B84C-210349A72F17}"/>
    <dgm:cxn modelId="{8C5FA189-FD3F-43CF-B607-FBCD8065AB2D}" type="presOf" srcId="{CF6550DF-9B7A-49EE-8BF1-8F13DD39E259}" destId="{E4603883-75E3-4C8B-A169-C1A59E2E4252}" srcOrd="0" destOrd="0" presId="urn:microsoft.com/office/officeart/2005/8/layout/cycle2"/>
    <dgm:cxn modelId="{85C79AA3-0C5E-479B-8228-00B11D2763C7}" srcId="{141AF8B8-9D5B-4500-BE32-949F4AE986C1}" destId="{AD69E6B2-FBBC-4A40-BEDA-5064A00D03FA}" srcOrd="2" destOrd="0" parTransId="{843252E1-F2AE-4586-8ED8-BF36E34570FE}" sibTransId="{D6400C7F-E141-498E-9A12-BBAE2ADAD889}"/>
    <dgm:cxn modelId="{8D0AABA9-66C2-4313-82F4-84105CD1541B}" srcId="{141AF8B8-9D5B-4500-BE32-949F4AE986C1}" destId="{EBE939AD-6D50-4521-9A11-23DD3BA2C5BA}" srcOrd="0" destOrd="0" parTransId="{E610A3D7-FFB4-42D1-915A-AC9417B12E6B}" sibTransId="{CF6550DF-9B7A-49EE-8BF1-8F13DD39E259}"/>
    <dgm:cxn modelId="{3B84B7C3-27B6-4E83-B377-2EEB1B9F7841}" type="presOf" srcId="{0F806958-7B46-46F7-B84C-210349A72F17}" destId="{D10DFD70-0B40-4928-9775-649DB0005C58}" srcOrd="0" destOrd="0" presId="urn:microsoft.com/office/officeart/2005/8/layout/cycle2"/>
    <dgm:cxn modelId="{A8FA5ED2-7A7C-4EAD-9FB2-983ACCB6080E}" type="presOf" srcId="{D6400C7F-E141-498E-9A12-BBAE2ADAD889}" destId="{660BC208-FF44-461F-9967-F9C9A630F291}" srcOrd="1" destOrd="0" presId="urn:microsoft.com/office/officeart/2005/8/layout/cycle2"/>
    <dgm:cxn modelId="{0A2D57F5-A44C-4CA8-A7DE-8E3E429A79AD}" type="presOf" srcId="{CF6550DF-9B7A-49EE-8BF1-8F13DD39E259}" destId="{E0F1D9EE-91F5-4E2B-A09E-A5B146F0F9D3}" srcOrd="1" destOrd="0" presId="urn:microsoft.com/office/officeart/2005/8/layout/cycle2"/>
    <dgm:cxn modelId="{C04793F6-E98D-4CB2-8795-DF03C6AAFDC9}" type="presOf" srcId="{141AF8B8-9D5B-4500-BE32-949F4AE986C1}" destId="{D5E69846-D805-4774-8A3B-964D444CE753}" srcOrd="0" destOrd="0" presId="urn:microsoft.com/office/officeart/2005/8/layout/cycle2"/>
    <dgm:cxn modelId="{83E4546D-028E-4892-BCAE-8294981D44F1}" type="presParOf" srcId="{D5E69846-D805-4774-8A3B-964D444CE753}" destId="{FFAC5EB8-05D3-42B9-BA84-50920DEA7CD1}" srcOrd="0" destOrd="0" presId="urn:microsoft.com/office/officeart/2005/8/layout/cycle2"/>
    <dgm:cxn modelId="{D8CFDE21-968C-4265-9AA1-279F6532D05D}" type="presParOf" srcId="{D5E69846-D805-4774-8A3B-964D444CE753}" destId="{E4603883-75E3-4C8B-A169-C1A59E2E4252}" srcOrd="1" destOrd="0" presId="urn:microsoft.com/office/officeart/2005/8/layout/cycle2"/>
    <dgm:cxn modelId="{8185BEA2-9881-41AD-A516-A37AFAFFBF01}" type="presParOf" srcId="{E4603883-75E3-4C8B-A169-C1A59E2E4252}" destId="{E0F1D9EE-91F5-4E2B-A09E-A5B146F0F9D3}" srcOrd="0" destOrd="0" presId="urn:microsoft.com/office/officeart/2005/8/layout/cycle2"/>
    <dgm:cxn modelId="{3EAD1B4E-CAD2-4FA9-8C48-E75E5F8D2769}" type="presParOf" srcId="{D5E69846-D805-4774-8A3B-964D444CE753}" destId="{7D2AB740-43B6-4EBC-ABF7-29F6421EC0C1}" srcOrd="2" destOrd="0" presId="urn:microsoft.com/office/officeart/2005/8/layout/cycle2"/>
    <dgm:cxn modelId="{EA42F3ED-B9CA-4085-A833-56D6A41A359F}" type="presParOf" srcId="{D5E69846-D805-4774-8A3B-964D444CE753}" destId="{D10DFD70-0B40-4928-9775-649DB0005C58}" srcOrd="3" destOrd="0" presId="urn:microsoft.com/office/officeart/2005/8/layout/cycle2"/>
    <dgm:cxn modelId="{B5111F34-183D-453C-9889-27C598AE73D8}" type="presParOf" srcId="{D10DFD70-0B40-4928-9775-649DB0005C58}" destId="{45D75890-3826-4677-BA8A-3A7012D971CE}" srcOrd="0" destOrd="0" presId="urn:microsoft.com/office/officeart/2005/8/layout/cycle2"/>
    <dgm:cxn modelId="{862DDB45-B907-4892-BD87-5044EA1A6375}" type="presParOf" srcId="{D5E69846-D805-4774-8A3B-964D444CE753}" destId="{49D9234C-CC6C-4F15-A5F0-4ABFB5BDD35F}" srcOrd="4" destOrd="0" presId="urn:microsoft.com/office/officeart/2005/8/layout/cycle2"/>
    <dgm:cxn modelId="{E0DB32BB-1F56-4111-9FEB-64167471C17C}" type="presParOf" srcId="{D5E69846-D805-4774-8A3B-964D444CE753}" destId="{A9CD2A72-99B2-4BFB-A577-3D3B0FDF1A41}" srcOrd="5" destOrd="0" presId="urn:microsoft.com/office/officeart/2005/8/layout/cycle2"/>
    <dgm:cxn modelId="{83967B26-A75E-4EF9-A2CD-13BF3C750DF2}" type="presParOf" srcId="{A9CD2A72-99B2-4BFB-A577-3D3B0FDF1A41}" destId="{660BC208-FF44-461F-9967-F9C9A630F29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09BE-B18A-4877-9544-4C00B921061D}">
      <dsp:nvSpPr>
        <dsp:cNvPr id="0" name=""/>
        <dsp:cNvSpPr/>
      </dsp:nvSpPr>
      <dsp:spPr>
        <a:xfrm>
          <a:off x="0" y="0"/>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IE" sz="2400" b="1" kern="1200" dirty="0">
              <a:solidFill>
                <a:schemeClr val="bg1"/>
              </a:solidFill>
              <a:latin typeface="+mn-lt"/>
            </a:rPr>
            <a:t>Employee</a:t>
          </a:r>
        </a:p>
      </dsp:txBody>
      <dsp:txXfrm>
        <a:off x="2195945" y="0"/>
        <a:ext cx="8319654" cy="928253"/>
      </dsp:txXfrm>
    </dsp:sp>
    <dsp:sp modelId="{0B70D4A8-2F62-464F-BF3C-4C17C079D593}">
      <dsp:nvSpPr>
        <dsp:cNvPr id="0" name=""/>
        <dsp:cNvSpPr/>
      </dsp:nvSpPr>
      <dsp:spPr>
        <a:xfrm>
          <a:off x="573051" y="92825"/>
          <a:ext cx="1142667" cy="74260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9CF5723-006D-482A-8D18-14352B4663D7}">
      <dsp:nvSpPr>
        <dsp:cNvPr id="0" name=""/>
        <dsp:cNvSpPr/>
      </dsp:nvSpPr>
      <dsp:spPr>
        <a:xfrm>
          <a:off x="0" y="1021079"/>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mn-lt"/>
            </a:rPr>
            <a:t>Group (Peers)</a:t>
          </a:r>
        </a:p>
      </dsp:txBody>
      <dsp:txXfrm>
        <a:off x="2195945" y="1021079"/>
        <a:ext cx="8319654" cy="928253"/>
      </dsp:txXfrm>
    </dsp:sp>
    <dsp:sp modelId="{ACD40547-9788-47F6-AFA7-D87D9121A03E}">
      <dsp:nvSpPr>
        <dsp:cNvPr id="0" name=""/>
        <dsp:cNvSpPr/>
      </dsp:nvSpPr>
      <dsp:spPr>
        <a:xfrm>
          <a:off x="573051" y="1113904"/>
          <a:ext cx="1142667" cy="7426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F883A4-BE6E-4531-A934-0DA25E897850}">
      <dsp:nvSpPr>
        <dsp:cNvPr id="0" name=""/>
        <dsp:cNvSpPr/>
      </dsp:nvSpPr>
      <dsp:spPr>
        <a:xfrm>
          <a:off x="0" y="2042158"/>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solidFill>
                <a:schemeClr val="bg1"/>
              </a:solidFill>
              <a:latin typeface="Calibri Light" panose="020F0302020204030204"/>
            </a:rPr>
            <a:t>Leader</a:t>
          </a:r>
          <a:endParaRPr lang="en-IE" sz="2400" b="1" kern="1200" dirty="0">
            <a:solidFill>
              <a:schemeClr val="bg1"/>
            </a:solidFill>
          </a:endParaRPr>
        </a:p>
      </dsp:txBody>
      <dsp:txXfrm>
        <a:off x="2195945" y="2042158"/>
        <a:ext cx="8319654" cy="928253"/>
      </dsp:txXfrm>
    </dsp:sp>
    <dsp:sp modelId="{EF3E7F83-996D-4E96-BDFF-67E3065F2A90}">
      <dsp:nvSpPr>
        <dsp:cNvPr id="0" name=""/>
        <dsp:cNvSpPr/>
      </dsp:nvSpPr>
      <dsp:spPr>
        <a:xfrm>
          <a:off x="573787" y="2134983"/>
          <a:ext cx="1141194" cy="742602"/>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AD2FA0-1C4B-4070-92B2-591F36FF4787}">
      <dsp:nvSpPr>
        <dsp:cNvPr id="0" name=""/>
        <dsp:cNvSpPr/>
      </dsp:nvSpPr>
      <dsp:spPr>
        <a:xfrm>
          <a:off x="0" y="3063237"/>
          <a:ext cx="10515600" cy="928253"/>
        </a:xfrm>
        <a:prstGeom prst="roundRect">
          <a:avLst>
            <a:gd name="adj" fmla="val 10000"/>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IE" sz="2400" b="1" kern="1200" dirty="0">
              <a:solidFill>
                <a:schemeClr val="bg1"/>
              </a:solidFill>
              <a:latin typeface="Calibri Light" panose="020F0302020204030204"/>
            </a:rPr>
            <a:t>Whole Organisation</a:t>
          </a:r>
          <a:endParaRPr lang="en-IE" sz="2400" b="1" kern="1200" dirty="0">
            <a:solidFill>
              <a:schemeClr val="bg1"/>
            </a:solidFill>
          </a:endParaRPr>
        </a:p>
      </dsp:txBody>
      <dsp:txXfrm>
        <a:off x="2195945" y="3063237"/>
        <a:ext cx="8319654" cy="928253"/>
      </dsp:txXfrm>
    </dsp:sp>
    <dsp:sp modelId="{B8471CE8-FF3F-4A6D-8967-3F442D011D4B}">
      <dsp:nvSpPr>
        <dsp:cNvPr id="0" name=""/>
        <dsp:cNvSpPr/>
      </dsp:nvSpPr>
      <dsp:spPr>
        <a:xfrm>
          <a:off x="573787" y="3156062"/>
          <a:ext cx="1141194" cy="74260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7000" b="-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C006-DBC0-404D-8AEA-956D26E8BF38}">
      <dsp:nvSpPr>
        <dsp:cNvPr id="0" name=""/>
        <dsp:cNvSpPr/>
      </dsp:nvSpPr>
      <dsp:spPr>
        <a:xfrm>
          <a:off x="-6730459" y="-1029155"/>
          <a:ext cx="8010376" cy="8010376"/>
        </a:xfrm>
        <a:prstGeom prst="blockArc">
          <a:avLst>
            <a:gd name="adj1" fmla="val 18900000"/>
            <a:gd name="adj2" fmla="val 2700000"/>
            <a:gd name="adj3" fmla="val 27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CE6847-53AD-904E-9042-3EE12017E092}">
      <dsp:nvSpPr>
        <dsp:cNvPr id="0" name=""/>
        <dsp:cNvSpPr/>
      </dsp:nvSpPr>
      <dsp:spPr>
        <a:xfrm>
          <a:off x="559006" y="371885"/>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Free </a:t>
          </a:r>
          <a:r>
            <a:rPr lang="es-ES" sz="2400" b="1" kern="1200" dirty="0" err="1">
              <a:latin typeface="Calibri"/>
              <a:cs typeface="Calibri"/>
            </a:rPr>
            <a:t>access</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new </a:t>
          </a:r>
          <a:r>
            <a:rPr lang="es-ES" sz="2400" b="0" kern="1200" dirty="0" err="1">
              <a:latin typeface="Calibri"/>
              <a:cs typeface="Calibri"/>
            </a:rPr>
            <a:t>resources</a:t>
          </a:r>
          <a:r>
            <a:rPr lang="es-ES" sz="2400" b="0" kern="1200" dirty="0">
              <a:latin typeface="Calibri"/>
              <a:cs typeface="Calibri"/>
            </a:rPr>
            <a:t> </a:t>
          </a:r>
          <a:r>
            <a:rPr lang="es-ES" sz="2400" b="0" kern="1200" dirty="0" err="1">
              <a:latin typeface="Calibri"/>
              <a:cs typeface="Calibri"/>
            </a:rPr>
            <a:t>created</a:t>
          </a:r>
          <a:r>
            <a:rPr lang="es-ES" sz="2400" b="0" kern="1200" dirty="0">
              <a:latin typeface="Calibri"/>
              <a:cs typeface="Calibri"/>
            </a:rPr>
            <a:t> </a:t>
          </a:r>
          <a:r>
            <a:rPr lang="es-ES" sz="2400" b="0" kern="1200" dirty="0" err="1">
              <a:latin typeface="Calibri"/>
              <a:cs typeface="Calibri"/>
            </a:rPr>
            <a:t>by</a:t>
          </a:r>
          <a:r>
            <a:rPr lang="es-ES" sz="2400" b="0" kern="1200" dirty="0">
              <a:latin typeface="Calibri"/>
              <a:cs typeface="Calibri"/>
            </a:rPr>
            <a:t> </a:t>
          </a:r>
          <a:r>
            <a:rPr lang="es-ES" sz="2400" b="0" kern="1200" dirty="0" err="1">
              <a:latin typeface="Calibri"/>
              <a:cs typeface="Calibri"/>
            </a:rPr>
            <a:t>international</a:t>
          </a:r>
          <a:r>
            <a:rPr lang="es-ES" sz="2400" b="0" kern="1200" dirty="0">
              <a:latin typeface="Calibri"/>
              <a:cs typeface="Calibri"/>
            </a:rPr>
            <a:t> </a:t>
          </a:r>
          <a:r>
            <a:rPr lang="es-ES" sz="2400" b="0" kern="1200" dirty="0" err="1">
              <a:latin typeface="Calibri"/>
              <a:cs typeface="Calibri"/>
            </a:rPr>
            <a:t>experts</a:t>
          </a:r>
          <a:endParaRPr lang="es-ES" sz="2400" b="0" kern="1200" dirty="0">
            <a:latin typeface="Calibri"/>
            <a:cs typeface="Calibri"/>
          </a:endParaRPr>
        </a:p>
      </dsp:txBody>
      <dsp:txXfrm>
        <a:off x="559006" y="371885"/>
        <a:ext cx="11023052" cy="744246"/>
      </dsp:txXfrm>
    </dsp:sp>
    <dsp:sp modelId="{E90ED4E0-1662-6947-A675-9410DB403DFC}">
      <dsp:nvSpPr>
        <dsp:cNvPr id="0" name=""/>
        <dsp:cNvSpPr/>
      </dsp:nvSpPr>
      <dsp:spPr>
        <a:xfrm>
          <a:off x="93853" y="278854"/>
          <a:ext cx="930307" cy="93030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18F25-FF87-E940-BBB8-413D16D7ECC4}">
      <dsp:nvSpPr>
        <dsp:cNvPr id="0" name=""/>
        <dsp:cNvSpPr/>
      </dsp:nvSpPr>
      <dsp:spPr>
        <a:xfrm>
          <a:off x="1092312" y="1487897"/>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Possibility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1" kern="1200" dirty="0" err="1">
              <a:latin typeface="Calibri"/>
              <a:cs typeface="Calibri"/>
            </a:rPr>
            <a:t>reducing</a:t>
          </a:r>
          <a:r>
            <a:rPr lang="es-ES" sz="2400" b="1" kern="1200" dirty="0">
              <a:latin typeface="Calibri"/>
              <a:cs typeface="Calibri"/>
            </a:rPr>
            <a:t> </a:t>
          </a:r>
          <a:r>
            <a:rPr lang="es-ES" sz="2400" b="1" kern="1200" dirty="0" err="1">
              <a:latin typeface="Calibri"/>
              <a:cs typeface="Calibri"/>
            </a:rPr>
            <a:t>absenteeism</a:t>
          </a:r>
          <a:r>
            <a:rPr lang="es-ES" sz="2400" b="0" kern="1200" dirty="0">
              <a:latin typeface="Calibri"/>
              <a:cs typeface="Calibri"/>
            </a:rPr>
            <a:t> </a:t>
          </a:r>
          <a:r>
            <a:rPr lang="es-ES" sz="2400" b="0" kern="1200" dirty="0" err="1">
              <a:latin typeface="Calibri"/>
              <a:cs typeface="Calibri"/>
            </a:rPr>
            <a:t>costs</a:t>
          </a:r>
          <a:endParaRPr lang="es-ES" sz="2400" b="0" kern="1200" dirty="0">
            <a:latin typeface="Calibri"/>
            <a:cs typeface="Calibri"/>
          </a:endParaRPr>
        </a:p>
      </dsp:txBody>
      <dsp:txXfrm>
        <a:off x="1092312" y="1487897"/>
        <a:ext cx="10489747" cy="744246"/>
      </dsp:txXfrm>
    </dsp:sp>
    <dsp:sp modelId="{D6E81DE5-409F-B74A-A250-25B1BF8E26A2}">
      <dsp:nvSpPr>
        <dsp:cNvPr id="0" name=""/>
        <dsp:cNvSpPr/>
      </dsp:nvSpPr>
      <dsp:spPr>
        <a:xfrm>
          <a:off x="627158" y="1394866"/>
          <a:ext cx="930307" cy="93030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33B6E-5DE7-D44D-BD4E-31802E7BF13A}">
      <dsp:nvSpPr>
        <dsp:cNvPr id="0" name=""/>
        <dsp:cNvSpPr/>
      </dsp:nvSpPr>
      <dsp:spPr>
        <a:xfrm>
          <a:off x="1255993" y="2603909"/>
          <a:ext cx="10326065"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err="1">
              <a:latin typeface="Calibri"/>
              <a:cs typeface="Calibri"/>
            </a:rPr>
            <a:t>Opportunity</a:t>
          </a:r>
          <a:r>
            <a:rPr lang="es-ES" sz="2400" b="0" kern="1200" dirty="0">
              <a:latin typeface="Calibri"/>
              <a:cs typeface="Calibri"/>
            </a:rPr>
            <a:t> </a:t>
          </a:r>
          <a:r>
            <a:rPr lang="es-ES" sz="2400" b="0" kern="1200" dirty="0" err="1">
              <a:latin typeface="Calibri"/>
              <a:cs typeface="Calibri"/>
            </a:rPr>
            <a:t>to</a:t>
          </a:r>
          <a:r>
            <a:rPr lang="es-ES" sz="2400" b="0" kern="1200" dirty="0">
              <a:latin typeface="Calibri"/>
              <a:cs typeface="Calibri"/>
            </a:rPr>
            <a:t> </a:t>
          </a:r>
          <a:r>
            <a:rPr lang="es-ES" sz="2400" b="1" kern="1200" dirty="0" err="1">
              <a:latin typeface="Calibri"/>
              <a:cs typeface="Calibri"/>
            </a:rPr>
            <a:t>improve</a:t>
          </a:r>
          <a:r>
            <a:rPr lang="es-ES" sz="2400" b="1" kern="1200" dirty="0">
              <a:latin typeface="Calibri"/>
              <a:cs typeface="Calibri"/>
            </a:rPr>
            <a:t> </a:t>
          </a:r>
          <a:r>
            <a:rPr lang="es-ES" sz="2400" b="1" kern="1200" dirty="0" err="1">
              <a:latin typeface="Calibri"/>
              <a:cs typeface="Calibri"/>
            </a:rPr>
            <a:t>the</a:t>
          </a:r>
          <a:r>
            <a:rPr lang="es-ES" sz="2400" b="1" kern="1200" dirty="0">
              <a:latin typeface="Calibri"/>
              <a:cs typeface="Calibri"/>
            </a:rPr>
            <a:t> </a:t>
          </a:r>
          <a:r>
            <a:rPr lang="es-ES" sz="2400" b="1" kern="1200" dirty="0" err="1">
              <a:latin typeface="Calibri"/>
              <a:cs typeface="Calibri"/>
            </a:rPr>
            <a:t>productivity</a:t>
          </a:r>
          <a:r>
            <a:rPr lang="es-ES" sz="2400" b="0" kern="1200" dirty="0">
              <a:latin typeface="Calibri"/>
              <a:cs typeface="Calibri"/>
            </a:rPr>
            <a:t> </a:t>
          </a:r>
          <a:r>
            <a:rPr lang="es-ES" sz="2400" b="0" kern="1200" dirty="0" err="1">
              <a:latin typeface="Calibri"/>
              <a:cs typeface="Calibri"/>
            </a:rPr>
            <a:t>of</a:t>
          </a:r>
          <a:r>
            <a:rPr lang="es-ES" sz="2400" b="0" kern="1200" dirty="0">
              <a:latin typeface="Calibri"/>
              <a:cs typeface="Calibri"/>
            </a:rPr>
            <a:t> </a:t>
          </a:r>
          <a:r>
            <a:rPr lang="es-ES" sz="2400" b="0" kern="1200" dirty="0" err="1">
              <a:latin typeface="Calibri"/>
              <a:cs typeface="Calibri"/>
            </a:rPr>
            <a:t>the</a:t>
          </a:r>
          <a:r>
            <a:rPr lang="es-ES" sz="2400" b="0" kern="1200" dirty="0">
              <a:latin typeface="Calibri"/>
              <a:cs typeface="Calibri"/>
            </a:rPr>
            <a:t> </a:t>
          </a:r>
          <a:r>
            <a:rPr lang="es-ES" sz="2400" b="0" kern="1200" dirty="0" err="1">
              <a:latin typeface="Calibri"/>
              <a:cs typeface="Calibri"/>
            </a:rPr>
            <a:t>business</a:t>
          </a:r>
          <a:endParaRPr lang="es-ES" sz="2400" b="0" kern="1200" dirty="0">
            <a:latin typeface="Calibri"/>
            <a:cs typeface="Calibri"/>
          </a:endParaRPr>
        </a:p>
      </dsp:txBody>
      <dsp:txXfrm>
        <a:off x="1255993" y="2603909"/>
        <a:ext cx="10326065" cy="744246"/>
      </dsp:txXfrm>
    </dsp:sp>
    <dsp:sp modelId="{A8B97E80-6DC4-8342-9520-32E995C16BDD}">
      <dsp:nvSpPr>
        <dsp:cNvPr id="0" name=""/>
        <dsp:cNvSpPr/>
      </dsp:nvSpPr>
      <dsp:spPr>
        <a:xfrm>
          <a:off x="790839" y="2510879"/>
          <a:ext cx="930307" cy="93030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6A78E-E302-4741-A370-41C5774EF4D6}">
      <dsp:nvSpPr>
        <dsp:cNvPr id="0" name=""/>
        <dsp:cNvSpPr/>
      </dsp:nvSpPr>
      <dsp:spPr>
        <a:xfrm>
          <a:off x="1092312" y="3719922"/>
          <a:ext cx="10489747" cy="744246"/>
        </a:xfrm>
        <a:prstGeom prst="rect">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0" kern="1200" dirty="0">
              <a:latin typeface="Calibri"/>
              <a:cs typeface="Calibri"/>
            </a:rPr>
            <a:t>Chance to </a:t>
          </a:r>
          <a:r>
            <a:rPr lang="es-ES" sz="2400" b="0" kern="1200" dirty="0" err="1">
              <a:latin typeface="Calibri"/>
              <a:cs typeface="Calibri"/>
            </a:rPr>
            <a:t>build</a:t>
          </a:r>
          <a:r>
            <a:rPr lang="es-ES" sz="2400" b="0" kern="1200" dirty="0">
              <a:latin typeface="Calibri"/>
              <a:cs typeface="Calibri"/>
            </a:rPr>
            <a:t> a </a:t>
          </a:r>
          <a:r>
            <a:rPr lang="es-ES" sz="2400" b="1" kern="1200" dirty="0" err="1">
              <a:latin typeface="Calibri"/>
              <a:cs typeface="Calibri"/>
            </a:rPr>
            <a:t>best</a:t>
          </a:r>
          <a:r>
            <a:rPr lang="es-ES" sz="2400" b="1" kern="1200" dirty="0">
              <a:latin typeface="Calibri"/>
              <a:cs typeface="Calibri"/>
            </a:rPr>
            <a:t> </a:t>
          </a:r>
          <a:r>
            <a:rPr lang="es-ES" sz="2400" b="1" kern="1200" dirty="0" err="1">
              <a:latin typeface="Calibri"/>
              <a:cs typeface="Calibri"/>
            </a:rPr>
            <a:t>practice</a:t>
          </a:r>
          <a:r>
            <a:rPr lang="es-ES" sz="2400" b="1" kern="1200" dirty="0">
              <a:latin typeface="Calibri"/>
              <a:cs typeface="Calibri"/>
            </a:rPr>
            <a:t> </a:t>
          </a:r>
          <a:r>
            <a:rPr lang="es-ES" sz="2400" b="1" kern="1200" dirty="0" err="1">
              <a:latin typeface="Calibri"/>
              <a:cs typeface="Calibri"/>
            </a:rPr>
            <a:t>model</a:t>
          </a:r>
          <a:endParaRPr lang="es-ES" sz="2400" b="1" kern="1200" dirty="0">
            <a:latin typeface="Calibri"/>
            <a:cs typeface="Calibri"/>
          </a:endParaRPr>
        </a:p>
      </dsp:txBody>
      <dsp:txXfrm>
        <a:off x="1092312" y="3719922"/>
        <a:ext cx="10489747" cy="744246"/>
      </dsp:txXfrm>
    </dsp:sp>
    <dsp:sp modelId="{1F917701-DB40-7C4E-B752-3917E40D0379}">
      <dsp:nvSpPr>
        <dsp:cNvPr id="0" name=""/>
        <dsp:cNvSpPr/>
      </dsp:nvSpPr>
      <dsp:spPr>
        <a:xfrm>
          <a:off x="627158" y="3626891"/>
          <a:ext cx="930307" cy="93030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C04A2-CDFE-B24E-B79E-9C9E3B803B1F}">
      <dsp:nvSpPr>
        <dsp:cNvPr id="0" name=""/>
        <dsp:cNvSpPr/>
      </dsp:nvSpPr>
      <dsp:spPr>
        <a:xfrm>
          <a:off x="559006" y="4835934"/>
          <a:ext cx="11023052" cy="744246"/>
        </a:xfrm>
        <a:prstGeom prst="rect">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746"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dirty="0">
              <a:latin typeface="Calibri"/>
              <a:cs typeface="Calibri"/>
            </a:rPr>
            <a:t>Company </a:t>
          </a:r>
          <a:r>
            <a:rPr lang="es-ES" sz="2400" b="1" kern="1200" dirty="0" err="1">
              <a:latin typeface="Calibri"/>
              <a:cs typeface="Calibri"/>
            </a:rPr>
            <a:t>reputation</a:t>
          </a:r>
          <a:r>
            <a:rPr lang="es-ES" sz="2400" b="1" kern="1200" dirty="0">
              <a:latin typeface="Calibri"/>
              <a:cs typeface="Calibri"/>
            </a:rPr>
            <a:t> - </a:t>
          </a:r>
          <a:r>
            <a:rPr lang="es-ES" sz="2400" b="0" kern="1200" dirty="0" err="1">
              <a:latin typeface="Calibri"/>
              <a:cs typeface="Calibri"/>
            </a:rPr>
            <a:t>valuing</a:t>
          </a:r>
          <a:r>
            <a:rPr lang="es-ES" sz="2400" b="0" kern="1200" dirty="0">
              <a:latin typeface="Calibri"/>
              <a:cs typeface="Calibri"/>
            </a:rPr>
            <a:t> </a:t>
          </a:r>
          <a:r>
            <a:rPr lang="es-ES" sz="2400" b="0" kern="1200" dirty="0" err="1">
              <a:latin typeface="Calibri"/>
              <a:cs typeface="Calibri"/>
            </a:rPr>
            <a:t>employees</a:t>
          </a:r>
          <a:r>
            <a:rPr lang="es-ES" sz="2400" b="0" kern="1200" dirty="0">
              <a:latin typeface="Calibri"/>
              <a:cs typeface="Calibri"/>
            </a:rPr>
            <a:t> and </a:t>
          </a:r>
          <a:r>
            <a:rPr lang="es-ES" sz="2400" b="0" kern="1200" dirty="0" err="1">
              <a:latin typeface="Calibri"/>
              <a:cs typeface="Calibri"/>
            </a:rPr>
            <a:t>supporting</a:t>
          </a:r>
          <a:r>
            <a:rPr lang="es-ES" sz="2400" b="0" kern="1200" dirty="0">
              <a:latin typeface="Calibri"/>
              <a:cs typeface="Calibri"/>
            </a:rPr>
            <a:t> a </a:t>
          </a:r>
          <a:r>
            <a:rPr lang="es-ES" sz="2400" b="0" kern="1200" dirty="0" err="1">
              <a:latin typeface="Calibri"/>
              <a:cs typeface="Calibri"/>
            </a:rPr>
            <a:t>healthy</a:t>
          </a:r>
          <a:r>
            <a:rPr lang="es-ES" sz="2400" b="0" kern="1200" dirty="0">
              <a:latin typeface="Calibri"/>
              <a:cs typeface="Calibri"/>
            </a:rPr>
            <a:t> </a:t>
          </a:r>
          <a:r>
            <a:rPr lang="es-ES" sz="2400" b="0" kern="1200" dirty="0" err="1">
              <a:latin typeface="Calibri"/>
              <a:cs typeface="Calibri"/>
            </a:rPr>
            <a:t>workplace</a:t>
          </a:r>
          <a:endParaRPr lang="es-ES" sz="2400" b="0" kern="1200" dirty="0">
            <a:latin typeface="Calibri"/>
            <a:cs typeface="Calibri"/>
          </a:endParaRPr>
        </a:p>
      </dsp:txBody>
      <dsp:txXfrm>
        <a:off x="559006" y="4835934"/>
        <a:ext cx="11023052" cy="744246"/>
      </dsp:txXfrm>
    </dsp:sp>
    <dsp:sp modelId="{70B9F14C-F70B-0C4E-9557-0C90C61B3A4B}">
      <dsp:nvSpPr>
        <dsp:cNvPr id="0" name=""/>
        <dsp:cNvSpPr/>
      </dsp:nvSpPr>
      <dsp:spPr>
        <a:xfrm>
          <a:off x="93853" y="4742903"/>
          <a:ext cx="930307" cy="93030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DE203-E52F-4737-953D-A471C31095A8}">
      <dsp:nvSpPr>
        <dsp:cNvPr id="0" name=""/>
        <dsp:cNvSpPr/>
      </dsp:nvSpPr>
      <dsp:spPr>
        <a:xfrm>
          <a:off x="304410" y="2507646"/>
          <a:ext cx="124463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Project starts</a:t>
          </a:r>
        </a:p>
      </dsp:txBody>
      <dsp:txXfrm>
        <a:off x="615570" y="2684679"/>
        <a:ext cx="606761" cy="826151"/>
      </dsp:txXfrm>
    </dsp:sp>
    <dsp:sp modelId="{C04F7673-6DFD-44E3-9DCE-D22F596AE89E}">
      <dsp:nvSpPr>
        <dsp:cNvPr id="0" name=""/>
        <dsp:cNvSpPr/>
      </dsp:nvSpPr>
      <dsp:spPr>
        <a:xfrm>
          <a:off x="825" y="2779485"/>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 June 2022</a:t>
          </a:r>
        </a:p>
      </dsp:txBody>
      <dsp:txXfrm>
        <a:off x="99689" y="2878349"/>
        <a:ext cx="477356" cy="477356"/>
      </dsp:txXfrm>
    </dsp:sp>
    <dsp:sp modelId="{F3FB8D2A-E25B-48D3-8AB1-9D23EC531EF9}">
      <dsp:nvSpPr>
        <dsp:cNvPr id="0" name=""/>
        <dsp:cNvSpPr/>
      </dsp:nvSpPr>
      <dsp:spPr>
        <a:xfrm>
          <a:off x="1880320" y="2526399"/>
          <a:ext cx="1317454"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Fill in surveys</a:t>
          </a:r>
        </a:p>
      </dsp:txBody>
      <dsp:txXfrm>
        <a:off x="2209684" y="2703432"/>
        <a:ext cx="642259" cy="826151"/>
      </dsp:txXfrm>
    </dsp:sp>
    <dsp:sp modelId="{0A9B5F71-71B9-4DF2-ACCC-B393144CA46B}">
      <dsp:nvSpPr>
        <dsp:cNvPr id="0" name=""/>
        <dsp:cNvSpPr/>
      </dsp:nvSpPr>
      <dsp:spPr>
        <a:xfrm>
          <a:off x="1542964" y="2822090"/>
          <a:ext cx="61631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ES" sz="1200" b="1" kern="1200" dirty="0">
              <a:latin typeface="Calibri"/>
              <a:cs typeface="Calibri"/>
            </a:rPr>
            <a:t> June 2022</a:t>
          </a:r>
        </a:p>
      </dsp:txBody>
      <dsp:txXfrm>
        <a:off x="1633222" y="2920954"/>
        <a:ext cx="435802" cy="477356"/>
      </dsp:txXfrm>
    </dsp:sp>
    <dsp:sp modelId="{26DB11CF-3BC5-4AC4-BE54-EC9EF68A9AED}">
      <dsp:nvSpPr>
        <dsp:cNvPr id="0" name=""/>
        <dsp:cNvSpPr/>
      </dsp:nvSpPr>
      <dsp:spPr>
        <a:xfrm>
          <a:off x="3497904" y="2557416"/>
          <a:ext cx="2024429"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Use for Intervention Group</a:t>
          </a:r>
        </a:p>
      </dsp:txBody>
      <dsp:txXfrm>
        <a:off x="4004011" y="2734449"/>
        <a:ext cx="1105246" cy="826151"/>
      </dsp:txXfrm>
    </dsp:sp>
    <dsp:sp modelId="{6568BF49-7C00-4C90-8727-136808715E1A}">
      <dsp:nvSpPr>
        <dsp:cNvPr id="0" name=""/>
        <dsp:cNvSpPr/>
      </dsp:nvSpPr>
      <dsp:spPr>
        <a:xfrm>
          <a:off x="3194426" y="281245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en-IE" sz="1050" b="1" kern="1200" dirty="0">
              <a:latin typeface="Calibri" panose="020F0502020204030204" pitchFamily="34" charset="0"/>
              <a:cs typeface="Calibri" panose="020F0502020204030204" pitchFamily="34" charset="0"/>
            </a:rPr>
            <a:t> June 2022 – May 2023</a:t>
          </a:r>
          <a:endParaRPr lang="en-US" sz="1050" b="1" kern="1200" dirty="0">
            <a:latin typeface="Calibri" panose="020F0502020204030204" pitchFamily="34" charset="0"/>
            <a:cs typeface="Calibri" panose="020F0502020204030204" pitchFamily="34" charset="0"/>
          </a:endParaRPr>
        </a:p>
      </dsp:txBody>
      <dsp:txXfrm>
        <a:off x="3293290" y="2911314"/>
        <a:ext cx="477356" cy="477356"/>
      </dsp:txXfrm>
    </dsp:sp>
    <dsp:sp modelId="{8B2BABDF-BE64-47B3-929D-EE6F394D9494}">
      <dsp:nvSpPr>
        <dsp:cNvPr id="0" name=""/>
        <dsp:cNvSpPr/>
      </dsp:nvSpPr>
      <dsp:spPr>
        <a:xfrm>
          <a:off x="5784205" y="2597543"/>
          <a:ext cx="1682350"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9-month follow-up surveys</a:t>
          </a:r>
        </a:p>
      </dsp:txBody>
      <dsp:txXfrm>
        <a:off x="6204793" y="2774576"/>
        <a:ext cx="848687" cy="826151"/>
      </dsp:txXfrm>
    </dsp:sp>
    <dsp:sp modelId="{E1F647AB-7CD1-46C3-9640-04CBF3402B53}">
      <dsp:nvSpPr>
        <dsp:cNvPr id="0" name=""/>
        <dsp:cNvSpPr/>
      </dsp:nvSpPr>
      <dsp:spPr>
        <a:xfrm>
          <a:off x="5573336" y="2841357"/>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panose="020F0502020204030204" pitchFamily="34" charset="0"/>
              <a:cs typeface="Calibri" panose="020F0502020204030204" pitchFamily="34" charset="0"/>
            </a:rPr>
            <a:t> Feb 2023</a:t>
          </a:r>
        </a:p>
      </dsp:txBody>
      <dsp:txXfrm>
        <a:off x="5672200" y="2940221"/>
        <a:ext cx="477356" cy="477356"/>
      </dsp:txXfrm>
    </dsp:sp>
    <dsp:sp modelId="{6C5FD657-45A5-4A01-BFEE-CA6BE9469014}">
      <dsp:nvSpPr>
        <dsp:cNvPr id="0" name=""/>
        <dsp:cNvSpPr/>
      </dsp:nvSpPr>
      <dsp:spPr>
        <a:xfrm>
          <a:off x="7729650" y="2637198"/>
          <a:ext cx="1636917"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13-month follow-up surveys</a:t>
          </a:r>
        </a:p>
      </dsp:txBody>
      <dsp:txXfrm>
        <a:off x="8138879" y="2814231"/>
        <a:ext cx="814612" cy="826151"/>
      </dsp:txXfrm>
    </dsp:sp>
    <dsp:sp modelId="{6198956B-F7E1-477D-A321-9082A8E287B6}">
      <dsp:nvSpPr>
        <dsp:cNvPr id="0" name=""/>
        <dsp:cNvSpPr/>
      </dsp:nvSpPr>
      <dsp:spPr>
        <a:xfrm>
          <a:off x="7504151" y="2866490"/>
          <a:ext cx="675084"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7603015" y="2965354"/>
        <a:ext cx="477356" cy="477356"/>
      </dsp:txXfrm>
    </dsp:sp>
    <dsp:sp modelId="{60193D2E-062A-4657-8938-786233E9DD49}">
      <dsp:nvSpPr>
        <dsp:cNvPr id="0" name=""/>
        <dsp:cNvSpPr/>
      </dsp:nvSpPr>
      <dsp:spPr>
        <a:xfrm>
          <a:off x="9508728" y="2671460"/>
          <a:ext cx="2683271" cy="1180217"/>
        </a:xfrm>
        <a:prstGeom prst="rightArrow">
          <a:avLst>
            <a:gd name="adj1" fmla="val 70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rtl="0">
            <a:lnSpc>
              <a:spcPct val="90000"/>
            </a:lnSpc>
            <a:spcBef>
              <a:spcPct val="0"/>
            </a:spcBef>
            <a:spcAft>
              <a:spcPct val="35000"/>
            </a:spcAft>
            <a:buNone/>
          </a:pPr>
          <a:r>
            <a:rPr lang="en-IE" sz="1400" b="1" kern="1200" dirty="0">
              <a:latin typeface="Calibri" panose="020F0502020204030204" pitchFamily="34" charset="0"/>
              <a:cs typeface="Calibri" panose="020F0502020204030204" pitchFamily="34" charset="0"/>
            </a:rPr>
            <a:t>MENTUPP Hub Access for  Intervention Group and Waitlist Group</a:t>
          </a:r>
        </a:p>
      </dsp:txBody>
      <dsp:txXfrm>
        <a:off x="10179546" y="2848493"/>
        <a:ext cx="1599377" cy="826151"/>
      </dsp:txXfrm>
    </dsp:sp>
    <dsp:sp modelId="{F2C29FCF-4976-4A36-B486-D5E5679BEC24}">
      <dsp:nvSpPr>
        <dsp:cNvPr id="0" name=""/>
        <dsp:cNvSpPr/>
      </dsp:nvSpPr>
      <dsp:spPr>
        <a:xfrm>
          <a:off x="9401500" y="2900811"/>
          <a:ext cx="766308" cy="6750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IE" sz="1200" b="1" kern="1200" dirty="0">
              <a:latin typeface="Calibri"/>
              <a:cs typeface="Calibri"/>
            </a:rPr>
            <a:t>July 2023</a:t>
          </a:r>
        </a:p>
      </dsp:txBody>
      <dsp:txXfrm>
        <a:off x="9513723" y="2999675"/>
        <a:ext cx="541862" cy="477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5EB8-05D3-42B9-BA84-50920DEA7CD1}">
      <dsp:nvSpPr>
        <dsp:cNvPr id="0" name=""/>
        <dsp:cNvSpPr/>
      </dsp:nvSpPr>
      <dsp:spPr>
        <a:xfrm>
          <a:off x="3605833" y="-146856"/>
          <a:ext cx="2349078" cy="22992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b="1" i="0" kern="1200" baseline="0" dirty="0">
              <a:latin typeface="Calibri" panose="020F0502020204030204" pitchFamily="34" charset="0"/>
              <a:cs typeface="Calibri" panose="020F0502020204030204" pitchFamily="34" charset="0"/>
            </a:rPr>
            <a:t>Start</a:t>
          </a:r>
          <a:r>
            <a:rPr lang="en-IE" sz="2000" b="0" i="0" kern="1200" baseline="0" dirty="0">
              <a:latin typeface="Calibri" panose="020F0502020204030204" pitchFamily="34" charset="0"/>
              <a:cs typeface="Calibri" panose="020F0502020204030204" pitchFamily="34" charset="0"/>
            </a:rPr>
            <a:t> a conversation about mental health in your workplace</a:t>
          </a:r>
        </a:p>
      </dsp:txBody>
      <dsp:txXfrm>
        <a:off x="3949848" y="189867"/>
        <a:ext cx="1661048" cy="1625842"/>
      </dsp:txXfrm>
    </dsp:sp>
    <dsp:sp modelId="{E4603883-75E3-4C8B-A169-C1A59E2E4252}">
      <dsp:nvSpPr>
        <dsp:cNvPr id="0" name=""/>
        <dsp:cNvSpPr/>
      </dsp:nvSpPr>
      <dsp:spPr>
        <a:xfrm rot="3600000">
          <a:off x="5340947" y="1981135"/>
          <a:ext cx="407148" cy="69039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de-DE" sz="3000" kern="1200"/>
        </a:p>
      </dsp:txBody>
      <dsp:txXfrm>
        <a:off x="5371483" y="2066324"/>
        <a:ext cx="285004" cy="414235"/>
      </dsp:txXfrm>
    </dsp:sp>
    <dsp:sp modelId="{7D2AB740-43B6-4EBC-ABF7-29F6421EC0C1}">
      <dsp:nvSpPr>
        <dsp:cNvPr id="0" name=""/>
        <dsp:cNvSpPr/>
      </dsp:nvSpPr>
      <dsp:spPr>
        <a:xfrm>
          <a:off x="5117417" y="2530932"/>
          <a:ext cx="2397109" cy="2263183"/>
        </a:xfrm>
        <a:prstGeom prst="ellipse">
          <a:avLst/>
        </a:prstGeom>
        <a:solidFill>
          <a:srgbClr val="2540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0" i="0" kern="1200" baseline="0" dirty="0">
              <a:latin typeface="Calibri"/>
              <a:cs typeface="Calibri"/>
            </a:rPr>
            <a:t>Promote </a:t>
          </a:r>
          <a:r>
            <a:rPr lang="en-IE" sz="2000" b="1" i="0" kern="1200" baseline="0" dirty="0">
              <a:latin typeface="Calibri"/>
              <a:cs typeface="Calibri"/>
            </a:rPr>
            <a:t>MENTUPP </a:t>
          </a:r>
          <a:r>
            <a:rPr lang="en-IE" sz="2000" b="0" i="0" kern="1200" baseline="0" dirty="0">
              <a:latin typeface="Calibri"/>
              <a:cs typeface="Calibri"/>
            </a:rPr>
            <a:t>via internal communication</a:t>
          </a:r>
          <a:r>
            <a:rPr lang="en-IE" sz="2000" kern="1200" dirty="0">
              <a:latin typeface="Calibri"/>
              <a:cs typeface="Calibri"/>
            </a:rPr>
            <a:t> channels</a:t>
          </a:r>
          <a:endParaRPr lang="en-US" sz="2000" kern="1200" dirty="0">
            <a:latin typeface="Calibri"/>
            <a:cs typeface="Calibri"/>
          </a:endParaRPr>
        </a:p>
      </dsp:txBody>
      <dsp:txXfrm>
        <a:off x="5468465" y="2862367"/>
        <a:ext cx="1695013" cy="1600313"/>
      </dsp:txXfrm>
    </dsp:sp>
    <dsp:sp modelId="{D10DFD70-0B40-4928-9775-649DB0005C58}">
      <dsp:nvSpPr>
        <dsp:cNvPr id="0" name=""/>
        <dsp:cNvSpPr/>
      </dsp:nvSpPr>
      <dsp:spPr>
        <a:xfrm rot="10800000">
          <a:off x="4600558" y="3317326"/>
          <a:ext cx="365246" cy="69039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10800000">
        <a:off x="4710132" y="3455405"/>
        <a:ext cx="255672" cy="414235"/>
      </dsp:txXfrm>
    </dsp:sp>
    <dsp:sp modelId="{49D9234C-CC6C-4F15-A5F0-4ABFB5BDD35F}">
      <dsp:nvSpPr>
        <dsp:cNvPr id="0" name=""/>
        <dsp:cNvSpPr/>
      </dsp:nvSpPr>
      <dsp:spPr>
        <a:xfrm>
          <a:off x="2061274" y="2472079"/>
          <a:ext cx="2366997" cy="2380887"/>
        </a:xfrm>
        <a:prstGeom prst="ellipse">
          <a:avLst/>
        </a:prstGeom>
        <a:solidFill>
          <a:srgbClr val="41AD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IE" sz="2000" kern="1200" dirty="0">
              <a:latin typeface="Calibri"/>
              <a:cs typeface="Calibri"/>
            </a:rPr>
            <a:t>Allow staff work time to use the </a:t>
          </a:r>
          <a:r>
            <a:rPr lang="en-IE" sz="2000" b="1" kern="1200" dirty="0">
              <a:latin typeface="Calibri"/>
              <a:cs typeface="Calibri"/>
            </a:rPr>
            <a:t>MENTUPP </a:t>
          </a:r>
          <a:r>
            <a:rPr lang="en-IE" sz="2000" kern="1200" dirty="0">
              <a:latin typeface="Calibri"/>
              <a:cs typeface="Calibri"/>
            </a:rPr>
            <a:t>HUB</a:t>
          </a:r>
        </a:p>
      </dsp:txBody>
      <dsp:txXfrm>
        <a:off x="2407913" y="2820752"/>
        <a:ext cx="1673719" cy="1683541"/>
      </dsp:txXfrm>
    </dsp:sp>
    <dsp:sp modelId="{A9CD2A72-99B2-4BFB-A577-3D3B0FDF1A41}">
      <dsp:nvSpPr>
        <dsp:cNvPr id="0" name=""/>
        <dsp:cNvSpPr/>
      </dsp:nvSpPr>
      <dsp:spPr>
        <a:xfrm rot="18000000">
          <a:off x="3822768" y="1982620"/>
          <a:ext cx="385195" cy="69039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3851658" y="2170737"/>
        <a:ext cx="269637" cy="41423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1C7EF-A774-47BF-BCCA-D26FED5C2127}" type="datetimeFigureOut">
              <a:rPr lang="en-IE" smtClean="0"/>
              <a:t>24/02/2022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85B9C-6546-4CEC-A40B-32BFBFC88245}" type="slidenum">
              <a:rPr lang="en-IE" smtClean="0"/>
              <a:t>‹#›</a:t>
            </a:fld>
            <a:endParaRPr lang="en-IE"/>
          </a:p>
        </p:txBody>
      </p:sp>
    </p:spTree>
    <p:extLst>
      <p:ext uri="{BB962C8B-B14F-4D97-AF65-F5344CB8AC3E}">
        <p14:creationId xmlns:p14="http://schemas.microsoft.com/office/powerpoint/2010/main" val="97158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000">
                <a:cs typeface="Calibri"/>
              </a:rPr>
              <a:t>From </a:t>
            </a:r>
            <a:r>
              <a:rPr lang="en-IE" sz="1000" err="1">
                <a:cs typeface="Calibri"/>
              </a:rPr>
              <a:t>Zalsman</a:t>
            </a:r>
            <a:r>
              <a:rPr lang="en-IE" sz="1000">
                <a:cs typeface="Calibri"/>
              </a:rPr>
              <a:t>: </a:t>
            </a:r>
            <a:r>
              <a:rPr lang="en-IE"/>
              <a:t>In the quest for effective suicide prevention initiatives, no single strategy clearly stands above the others. Combinations of evidence-based strategies at the individual level and the population level should be assessed with robust research designs.</a:t>
            </a:r>
          </a:p>
          <a:p>
            <a:endParaRPr lang="en-IE">
              <a:cs typeface="Calibri"/>
            </a:endParaRPr>
          </a:p>
          <a:p>
            <a:r>
              <a:rPr lang="en-IE">
                <a:cs typeface="Calibri"/>
              </a:rPr>
              <a:t>From Nielsen: </a:t>
            </a:r>
            <a:r>
              <a:rPr lang="en-IE"/>
              <a:t>According to the IGLO model, sources of mental health and well-being at work exist at all levels of the organisation. Therefore, for interventions to reach optimal degrees of effectiveness, they should tackle all such levels or, where this is not feasible or justified, at least several of them. </a:t>
            </a:r>
            <a:endParaRPr lang="en-IE">
              <a:cs typeface="Calibri"/>
            </a:endParaRPr>
          </a:p>
          <a:p>
            <a:endParaRPr lang="en-IE">
              <a:cs typeface="Calibri"/>
            </a:endParaRPr>
          </a:p>
          <a:p>
            <a:r>
              <a:rPr lang="en-IE"/>
              <a:t>Primary interventions are aimed at preventing employees from developing health issues. As such, primary interventions focus on the elimination of stressors in the environment. Secondary interventions tend to focus on employees who may be at risk for developing mental health and well-being issues or employees in vulnerable subgroups. The objective for secondary interventions is thus to support individuals in dealing with stressors, thus boosting resilience</a:t>
            </a:r>
            <a:endParaRPr lang="en-IE">
              <a:cs typeface="Calibri"/>
            </a:endParaRPr>
          </a:p>
          <a:p>
            <a:endParaRPr lang="en-IE">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583DB-F55E-4BDC-929D-B12267AC3FE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15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3150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29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336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A064-6877-4E30-98C2-A0EB8F85F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D558017-48F7-4E79-84D9-2E16765FBF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7AF8BB0-CC5B-40E0-AAA1-A5AFA56B8D6F}"/>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73A30B0D-A7CB-409B-A597-0056BB280F9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DE2A58-8CB9-4E03-873C-BC2F57E91DC7}"/>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35278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91A7-F390-4799-A758-269159C1FAB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151C930-EDB0-4EA1-9FA3-DA1EF5292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D4750B-3485-4F86-AAEA-763F7BBCE748}"/>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3CBC0A49-8992-477F-9386-F01B4F35DE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D8D5D-9E2C-4557-99FA-573BEF57F51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2509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B115-6DF6-4ECE-AD83-191EFA31B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7FAC47-59AF-4548-854A-E8D9EC176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B630BB-4097-4EF2-9319-B1BB9964BB3E}"/>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57EF91F8-62D7-4D30-A28B-BEB81E0D743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9E1ACC-06A8-4478-AFE1-321BD9A2806D}"/>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65936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A7B1-025A-4032-9AA1-9CE0C657B06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95E3EA9-FA7C-4B26-9D72-1A89798FC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BC2905-8A93-464F-9A08-A360BC4943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7497E8B-9D99-4B3D-A1BA-282FBAD87267}"/>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252AD70-9EE2-420A-B9C6-B0FAE1DF340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6D71007-885C-4924-A158-B192F3EA0B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85012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D325-D591-43E3-B2EC-6F7E15C24FB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FEBF0D5-2270-45D9-ACC9-81E17DDAE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BB0DF-C8CD-4368-AEFD-66EE82144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EB1F9BC-58C2-40EC-B8E7-9A6737E54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18377-843A-4DA0-B54D-7951E95A6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3A1135D6-AFFE-43C7-866D-814C13CDD4E7}"/>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8" name="Footer Placeholder 7">
            <a:extLst>
              <a:ext uri="{FF2B5EF4-FFF2-40B4-BE49-F238E27FC236}">
                <a16:creationId xmlns:a16="http://schemas.microsoft.com/office/drawing/2014/main" id="{BEEF9002-54F3-47FD-AA13-18C6D234D22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7C3F4F2-F990-4AA8-A33C-D105BE8084E8}"/>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30198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B1F2-78EE-4AB1-8768-6480DDF4DB0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F546080-AF74-49BF-B014-C7A407276221}"/>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4" name="Footer Placeholder 3">
            <a:extLst>
              <a:ext uri="{FF2B5EF4-FFF2-40B4-BE49-F238E27FC236}">
                <a16:creationId xmlns:a16="http://schemas.microsoft.com/office/drawing/2014/main" id="{7A6D9434-318B-4843-948F-5237120A105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C93A157-D481-47CD-9BAD-002E9D07BBA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295744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060B8-BC3C-4661-A96C-5CAD7FEBF81C}"/>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3" name="Footer Placeholder 2">
            <a:extLst>
              <a:ext uri="{FF2B5EF4-FFF2-40B4-BE49-F238E27FC236}">
                <a16:creationId xmlns:a16="http://schemas.microsoft.com/office/drawing/2014/main" id="{F26D4F95-DD89-4F95-B1E0-C74B79B7CE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E0DCBE6-EDE3-4C18-BE24-8CACFDFD6935}"/>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116107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BE59-000D-40A4-8C59-245E96D94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8027AC1-5CA3-4317-8FFC-D2DD91ADD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44DC4DC-4695-4045-AEB9-E792E917C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DD85E-76E2-436F-A54C-36D7EF0F2F7C}"/>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13AF026-7173-41E9-B31A-0C2C47A145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4291DC-0867-495A-B3EA-7B9445D15A4E}"/>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94867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983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05A7-A5EA-4F56-990F-5A0FF6C13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BDCE21C-312C-427E-BA08-364DD02EC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406323-2A3D-4C58-9868-B9A3A6BFC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96AC-305F-41E2-B260-0B15198394F4}"/>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6" name="Footer Placeholder 5">
            <a:extLst>
              <a:ext uri="{FF2B5EF4-FFF2-40B4-BE49-F238E27FC236}">
                <a16:creationId xmlns:a16="http://schemas.microsoft.com/office/drawing/2014/main" id="{7969D6A9-0DA0-419A-8E0C-28230D70096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DE780BE-F5CA-401C-94E3-EABE5D5FDDB9}"/>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11192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D3AA-43ED-4C0B-A0C7-9D35E21AD6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6B22928-90B7-4DD1-B3D8-F7D347E8A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D5A13ED-54D2-4852-9786-5DF9839E9982}"/>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1777A575-01CC-45AC-93C5-A59C47CF23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E953CA2-C780-4E14-B17A-BF11259F24B3}"/>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93370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8D356-4F8E-448E-9440-06AF7A9C5C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AFB6AEA-1D50-4E28-AE45-18B7F6A09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B0B007B-72D1-4FEC-89C1-185F72BA0BAA}"/>
              </a:ext>
            </a:extLst>
          </p:cNvPr>
          <p:cNvSpPr>
            <a:spLocks noGrp="1"/>
          </p:cNvSpPr>
          <p:nvPr>
            <p:ph type="dt" sz="half" idx="10"/>
          </p:nvPr>
        </p:nvSpPr>
        <p:spPr/>
        <p:txBody>
          <a:body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BD0DF5DC-E35D-4A98-9ADF-7C327A542CB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DA54946-A600-47BD-BE42-7E049FD6E9DB}"/>
              </a:ext>
            </a:extLst>
          </p:cNvPr>
          <p:cNvSpPr>
            <a:spLocks noGrp="1"/>
          </p:cNvSpPr>
          <p:nvPr>
            <p:ph type="sldNum" sz="quarter" idx="12"/>
          </p:nvPr>
        </p:nvSpPr>
        <p:spPr/>
        <p:txBody>
          <a:bodyPr/>
          <a:lstStyle/>
          <a:p>
            <a:fld id="{AFA7A844-1F84-4248-88EE-6E8A4AC07E1E}" type="slidenum">
              <a:rPr lang="en-IE" smtClean="0"/>
              <a:t>‹#›</a:t>
            </a:fld>
            <a:endParaRPr lang="en-IE"/>
          </a:p>
        </p:txBody>
      </p:sp>
    </p:spTree>
    <p:extLst>
      <p:ext uri="{BB962C8B-B14F-4D97-AF65-F5344CB8AC3E}">
        <p14:creationId xmlns:p14="http://schemas.microsoft.com/office/powerpoint/2010/main" val="364523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499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4962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1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167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8411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74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2/24/2022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6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2/24/2022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9709270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7E0AC-CEBD-4710-8926-457ED1C85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ED36CA-75ED-4645-9296-EACA0DCBA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5F304E9-C20E-47E6-A9A5-F52C7A754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9BCA-DB86-44CD-BC95-CECE213B93F1}" type="datetimeFigureOut">
              <a:rPr lang="en-IE" smtClean="0"/>
              <a:t>24/02/2022</a:t>
            </a:fld>
            <a:endParaRPr lang="en-IE"/>
          </a:p>
        </p:txBody>
      </p:sp>
      <p:sp>
        <p:nvSpPr>
          <p:cNvPr id="5" name="Footer Placeholder 4">
            <a:extLst>
              <a:ext uri="{FF2B5EF4-FFF2-40B4-BE49-F238E27FC236}">
                <a16:creationId xmlns:a16="http://schemas.microsoft.com/office/drawing/2014/main" id="{9D907276-FADF-4CA8-94D6-8B9DB6AC3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A71D5A9C-92FC-4CCC-8728-71E7C6F62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7A844-1F84-4248-88EE-6E8A4AC07E1E}" type="slidenum">
              <a:rPr lang="en-IE" smtClean="0"/>
              <a:t>‹#›</a:t>
            </a:fld>
            <a:endParaRPr lang="en-IE"/>
          </a:p>
        </p:txBody>
      </p:sp>
    </p:spTree>
    <p:extLst>
      <p:ext uri="{BB962C8B-B14F-4D97-AF65-F5344CB8AC3E}">
        <p14:creationId xmlns:p14="http://schemas.microsoft.com/office/powerpoint/2010/main" val="366216012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mentupp@ucc.ie" TargetMode="Externa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638882" y="3577457"/>
            <a:ext cx="10909640" cy="1687814"/>
          </a:xfrm>
        </p:spPr>
        <p:txBody>
          <a:bodyPr anchor="b">
            <a:normAutofit fontScale="90000"/>
          </a:bodyPr>
          <a:lstStyle/>
          <a:p>
            <a:pPr algn="ctr">
              <a:lnSpc>
                <a:spcPct val="90000"/>
              </a:lnSpc>
            </a:pPr>
            <a:r>
              <a:rPr lang="es-ES" sz="4000" dirty="0">
                <a:solidFill>
                  <a:srgbClr val="25408F"/>
                </a:solidFill>
                <a:latin typeface="Arial Black"/>
                <a:cs typeface="Calibri"/>
              </a:rPr>
              <a:t>MENTAL HEALTH PROMOTION AND INTERVENTION IN OCCUPATIONAL SETTINGS</a:t>
            </a:r>
          </a:p>
        </p:txBody>
      </p:sp>
      <p:pic>
        <p:nvPicPr>
          <p:cNvPr id="6" name="Imagen 5" descr="Gráfico, Gráfico de barras&#10;&#10;Descripción generada automáticamente">
            <a:extLst>
              <a:ext uri="{FF2B5EF4-FFF2-40B4-BE49-F238E27FC236}">
                <a16:creationId xmlns:a16="http://schemas.microsoft.com/office/drawing/2014/main" id="{1CD94565-1DB8-174C-98C8-1809B5AC115B}"/>
              </a:ext>
            </a:extLst>
          </p:cNvPr>
          <p:cNvPicPr>
            <a:picLocks noChangeAspect="1"/>
          </p:cNvPicPr>
          <p:nvPr/>
        </p:nvPicPr>
        <p:blipFill>
          <a:blip r:embed="rId2"/>
          <a:stretch>
            <a:fillRect/>
          </a:stretch>
        </p:blipFill>
        <p:spPr>
          <a:xfrm>
            <a:off x="4295125" y="444292"/>
            <a:ext cx="3597154" cy="2688873"/>
          </a:xfrm>
          <a:prstGeom prst="rect">
            <a:avLst/>
          </a:prstGeom>
        </p:spPr>
      </p:pic>
      <p:sp>
        <p:nvSpPr>
          <p:cNvPr id="20"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3DBF3C"/>
          </a:solidFill>
          <a:ln w="38100" cap="rnd">
            <a:solidFill>
              <a:srgbClr val="3DBF3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4"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6"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170992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664211" y="1740592"/>
            <a:ext cx="4211093" cy="3797394"/>
          </a:xfrm>
        </p:spPr>
        <p:txBody>
          <a:bodyPr anchor="ctr">
            <a:normAutofit/>
          </a:bodyPr>
          <a:lstStyle/>
          <a:p>
            <a:r>
              <a:rPr lang="es-ES" sz="4400" dirty="0" err="1">
                <a:solidFill>
                  <a:srgbClr val="25408F"/>
                </a:solidFill>
                <a:latin typeface="Arial Black"/>
                <a:cs typeface="Calibri"/>
              </a:rPr>
              <a:t>Tailored</a:t>
            </a:r>
            <a:r>
              <a:rPr lang="es-ES" sz="4400" dirty="0">
                <a:solidFill>
                  <a:srgbClr val="25408F"/>
                </a:solidFill>
                <a:latin typeface="Arial Black"/>
                <a:cs typeface="Calibri"/>
              </a:rPr>
              <a:t> material -  </a:t>
            </a:r>
            <a:br>
              <a:rPr lang="es-ES" sz="4400" dirty="0">
                <a:solidFill>
                  <a:srgbClr val="25408F"/>
                </a:solidFill>
                <a:latin typeface="Arial Black"/>
                <a:cs typeface="Calibri"/>
              </a:rPr>
            </a:br>
            <a:br>
              <a:rPr lang="es-ES" sz="4400" dirty="0">
                <a:latin typeface="Arial Black"/>
                <a:cs typeface="Calibri"/>
              </a:rPr>
            </a:br>
            <a:r>
              <a:rPr lang="es-ES" sz="4400" dirty="0" err="1">
                <a:solidFill>
                  <a:srgbClr val="25408F"/>
                </a:solidFill>
                <a:latin typeface="Arial Black"/>
                <a:cs typeface="Calibri"/>
              </a:rPr>
              <a:t>Construction</a:t>
            </a:r>
            <a:r>
              <a:rPr lang="es-ES" sz="4400" dirty="0">
                <a:solidFill>
                  <a:srgbClr val="25408F"/>
                </a:solidFill>
                <a:latin typeface="Arial Black"/>
                <a:cs typeface="Calibri"/>
              </a:rPr>
              <a:t> Sector</a:t>
            </a:r>
          </a:p>
        </p:txBody>
      </p:sp>
      <p:graphicFrame>
        <p:nvGraphicFramePr>
          <p:cNvPr id="8" name="Table 3">
            <a:extLst>
              <a:ext uri="{FF2B5EF4-FFF2-40B4-BE49-F238E27FC236}">
                <a16:creationId xmlns:a16="http://schemas.microsoft.com/office/drawing/2014/main" id="{A3C8A9F4-D67A-3142-B94D-F322C8A1C4A5}"/>
              </a:ext>
            </a:extLst>
          </p:cNvPr>
          <p:cNvGraphicFramePr>
            <a:graphicFrameLocks noGrp="1"/>
          </p:cNvGraphicFramePr>
          <p:nvPr>
            <p:extLst>
              <p:ext uri="{D42A27DB-BD31-4B8C-83A1-F6EECF244321}">
                <p14:modId xmlns:p14="http://schemas.microsoft.com/office/powerpoint/2010/main" val="3007492529"/>
              </p:ext>
            </p:extLst>
          </p:nvPr>
        </p:nvGraphicFramePr>
        <p:xfrm>
          <a:off x="5113273" y="1267757"/>
          <a:ext cx="1618177" cy="4519902"/>
        </p:xfrm>
        <a:graphic>
          <a:graphicData uri="http://schemas.openxmlformats.org/drawingml/2006/table">
            <a:tbl>
              <a:tblPr firstRow="1" bandRow="1">
                <a:tableStyleId>{5C22544A-7EE6-4342-B048-85BDC9FD1C3A}</a:tableStyleId>
              </a:tblPr>
              <a:tblGrid>
                <a:gridCol w="1618177">
                  <a:extLst>
                    <a:ext uri="{9D8B030D-6E8A-4147-A177-3AD203B41FA5}">
                      <a16:colId xmlns:a16="http://schemas.microsoft.com/office/drawing/2014/main" val="165460500"/>
                    </a:ext>
                  </a:extLst>
                </a:gridCol>
              </a:tblGrid>
              <a:tr h="1506634">
                <a:tc>
                  <a:txBody>
                    <a:bodyPr/>
                    <a:lstStyle/>
                    <a:p>
                      <a:pPr algn="ctr"/>
                      <a:r>
                        <a:rPr lang="en-KR" sz="2300" b="1" i="0" dirty="0">
                          <a:latin typeface="Calibri" panose="020F0502020204030204" pitchFamily="34" charset="0"/>
                          <a:cs typeface="Calibri" panose="020F0502020204030204" pitchFamily="34" charset="0"/>
                        </a:rPr>
                        <a:t>Graphics</a:t>
                      </a:r>
                    </a:p>
                  </a:txBody>
                  <a:tcPr anchor="ctr">
                    <a:solidFill>
                      <a:srgbClr val="41AD49"/>
                    </a:solidFill>
                  </a:tcPr>
                </a:tc>
                <a:extLst>
                  <a:ext uri="{0D108BD9-81ED-4DB2-BD59-A6C34878D82A}">
                    <a16:rowId xmlns:a16="http://schemas.microsoft.com/office/drawing/2014/main" val="1911331816"/>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dirty="0">
                          <a:solidFill>
                            <a:schemeClr val="bg1"/>
                          </a:solidFill>
                          <a:latin typeface="Calibri"/>
                          <a:cs typeface="Calibri"/>
                        </a:rPr>
                        <a:t>Characters</a:t>
                      </a:r>
                    </a:p>
                  </a:txBody>
                  <a:tcPr anchor="ctr">
                    <a:solidFill>
                      <a:srgbClr val="25408F"/>
                    </a:solidFill>
                  </a:tcPr>
                </a:tc>
                <a:extLst>
                  <a:ext uri="{0D108BD9-81ED-4DB2-BD59-A6C34878D82A}">
                    <a16:rowId xmlns:a16="http://schemas.microsoft.com/office/drawing/2014/main" val="4007513298"/>
                  </a:ext>
                </a:extLst>
              </a:tr>
              <a:tr h="1506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KR" sz="2300" b="1" i="0" dirty="0">
                          <a:solidFill>
                            <a:schemeClr val="bg1"/>
                          </a:solidFill>
                          <a:latin typeface="Calibri"/>
                          <a:cs typeface="Calibri"/>
                        </a:rPr>
                        <a:t>Workplace</a:t>
                      </a:r>
                    </a:p>
                  </a:txBody>
                  <a:tcPr anchor="ctr">
                    <a:solidFill>
                      <a:srgbClr val="41AD49"/>
                    </a:solidFill>
                  </a:tcPr>
                </a:tc>
                <a:extLst>
                  <a:ext uri="{0D108BD9-81ED-4DB2-BD59-A6C34878D82A}">
                    <a16:rowId xmlns:a16="http://schemas.microsoft.com/office/drawing/2014/main" val="3685385288"/>
                  </a:ext>
                </a:extLst>
              </a:tr>
            </a:tbl>
          </a:graphicData>
        </a:graphic>
      </p:graphicFrame>
      <p:pic>
        <p:nvPicPr>
          <p:cNvPr id="4" name="Picture 3" descr="Application&#10;&#10;Description automatically generated with medium confidence">
            <a:extLst>
              <a:ext uri="{FF2B5EF4-FFF2-40B4-BE49-F238E27FC236}">
                <a16:creationId xmlns:a16="http://schemas.microsoft.com/office/drawing/2014/main" id="{F702F102-E078-8342-877E-45815D797EDE}"/>
              </a:ext>
            </a:extLst>
          </p:cNvPr>
          <p:cNvPicPr>
            <a:picLocks noChangeAspect="1"/>
          </p:cNvPicPr>
          <p:nvPr/>
        </p:nvPicPr>
        <p:blipFill>
          <a:blip r:embed="rId2"/>
          <a:stretch>
            <a:fillRect/>
          </a:stretch>
        </p:blipFill>
        <p:spPr>
          <a:xfrm>
            <a:off x="8325607" y="2058888"/>
            <a:ext cx="3519433" cy="2937641"/>
          </a:xfrm>
          <a:prstGeom prst="rect">
            <a:avLst/>
          </a:prstGeom>
        </p:spPr>
      </p:pic>
      <p:pic>
        <p:nvPicPr>
          <p:cNvPr id="7" name="Picture 6" descr="A sign on a fence&#10;&#10;Description automatically generated with low confidence">
            <a:extLst>
              <a:ext uri="{FF2B5EF4-FFF2-40B4-BE49-F238E27FC236}">
                <a16:creationId xmlns:a16="http://schemas.microsoft.com/office/drawing/2014/main" id="{5FBEC46C-D340-D64C-A023-BE6166986584}"/>
              </a:ext>
            </a:extLst>
          </p:cNvPr>
          <p:cNvPicPr>
            <a:picLocks noChangeAspect="1"/>
          </p:cNvPicPr>
          <p:nvPr/>
        </p:nvPicPr>
        <p:blipFill>
          <a:blip r:embed="rId3"/>
          <a:stretch>
            <a:fillRect/>
          </a:stretch>
        </p:blipFill>
        <p:spPr>
          <a:xfrm>
            <a:off x="7800115" y="218886"/>
            <a:ext cx="3115903" cy="1763457"/>
          </a:xfrm>
          <a:prstGeom prst="rect">
            <a:avLst/>
          </a:prstGeom>
        </p:spPr>
      </p:pic>
      <p:pic>
        <p:nvPicPr>
          <p:cNvPr id="13" name="Picture 12" descr="A picture containing text, person, screenshot, posing&#10;&#10;Description automatically generated">
            <a:extLst>
              <a:ext uri="{FF2B5EF4-FFF2-40B4-BE49-F238E27FC236}">
                <a16:creationId xmlns:a16="http://schemas.microsoft.com/office/drawing/2014/main" id="{BEB4635C-EE50-7E4E-B801-41DFB689370E}"/>
              </a:ext>
            </a:extLst>
          </p:cNvPr>
          <p:cNvPicPr>
            <a:picLocks noChangeAspect="1"/>
          </p:cNvPicPr>
          <p:nvPr/>
        </p:nvPicPr>
        <p:blipFill>
          <a:blip r:embed="rId4"/>
          <a:stretch>
            <a:fillRect/>
          </a:stretch>
        </p:blipFill>
        <p:spPr>
          <a:xfrm>
            <a:off x="6969420" y="4494231"/>
            <a:ext cx="3115903" cy="2237197"/>
          </a:xfrm>
          <a:prstGeom prst="rect">
            <a:avLst/>
          </a:prstGeom>
        </p:spPr>
      </p:pic>
    </p:spTree>
    <p:extLst>
      <p:ext uri="{BB962C8B-B14F-4D97-AF65-F5344CB8AC3E}">
        <p14:creationId xmlns:p14="http://schemas.microsoft.com/office/powerpoint/2010/main" val="330959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B89-7D8E-4DF4-9E0F-3D9A2A4F0AF5}"/>
              </a:ext>
            </a:extLst>
          </p:cNvPr>
          <p:cNvSpPr>
            <a:spLocks noGrp="1"/>
          </p:cNvSpPr>
          <p:nvPr>
            <p:ph type="title"/>
          </p:nvPr>
        </p:nvSpPr>
        <p:spPr>
          <a:xfrm>
            <a:off x="876300" y="269875"/>
            <a:ext cx="10515600" cy="1706563"/>
          </a:xfrm>
        </p:spPr>
        <p:txBody>
          <a:bodyPr>
            <a:normAutofit/>
          </a:bodyPr>
          <a:lstStyle/>
          <a:p>
            <a:pPr>
              <a:lnSpc>
                <a:spcPct val="100000"/>
              </a:lnSpc>
            </a:pPr>
            <a:r>
              <a:rPr lang="en-IE" sz="4800" dirty="0">
                <a:solidFill>
                  <a:srgbClr val="25408F"/>
                </a:solidFill>
                <a:latin typeface="Arial Black"/>
                <a:cs typeface="Calibri Light"/>
              </a:rPr>
              <a:t>Building capacity at all levels</a:t>
            </a:r>
            <a:endParaRPr lang="en-US" sz="4800">
              <a:cs typeface="Calibri Light" panose="020F0302020204030204"/>
            </a:endParaRPr>
          </a:p>
        </p:txBody>
      </p:sp>
      <p:graphicFrame>
        <p:nvGraphicFramePr>
          <p:cNvPr id="9" name="Diagram 8">
            <a:extLst>
              <a:ext uri="{FF2B5EF4-FFF2-40B4-BE49-F238E27FC236}">
                <a16:creationId xmlns:a16="http://schemas.microsoft.com/office/drawing/2014/main" id="{38646F0D-9F1F-4986-B33F-F57B5C4A3100}"/>
              </a:ext>
            </a:extLst>
          </p:cNvPr>
          <p:cNvGraphicFramePr/>
          <p:nvPr>
            <p:extLst>
              <p:ext uri="{D42A27DB-BD31-4B8C-83A1-F6EECF244321}">
                <p14:modId xmlns:p14="http://schemas.microsoft.com/office/powerpoint/2010/main" val="3179742042"/>
              </p:ext>
            </p:extLst>
          </p:nvPr>
        </p:nvGraphicFramePr>
        <p:xfrm>
          <a:off x="838200" y="2246024"/>
          <a:ext cx="10515600" cy="3993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142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F6BF4FA1-DBE6-DC47-AE0B-BAD63659A16D}"/>
              </a:ext>
            </a:extLst>
          </p:cNvPr>
          <p:cNvSpPr txBox="1">
            <a:spLocks noGrp="1"/>
          </p:cNvSpPr>
          <p:nvPr>
            <p:ph type="body" idx="1"/>
          </p:nvPr>
        </p:nvSpPr>
        <p:spPr>
          <a:xfrm>
            <a:off x="1265852" y="1872749"/>
            <a:ext cx="4272884" cy="823912"/>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4800" dirty="0">
                <a:solidFill>
                  <a:srgbClr val="25408F"/>
                </a:solidFill>
                <a:latin typeface="Calibri" panose="020F0502020204030204" pitchFamily="34" charset="0"/>
                <a:ea typeface="+mj-ea"/>
                <a:cs typeface="Calibri" panose="020F0502020204030204" pitchFamily="34" charset="0"/>
              </a:rPr>
              <a:t>In your local language</a:t>
            </a:r>
            <a:endParaRPr lang="en-US" sz="4800" b="1" dirty="0">
              <a:solidFill>
                <a:srgbClr val="25408F"/>
              </a:solidFill>
              <a:latin typeface="Calibri" panose="020F0502020204030204" pitchFamily="34" charset="0"/>
              <a:ea typeface="+mj-ea"/>
              <a:cs typeface="Calibri" panose="020F0502020204030204" pitchFamily="34" charset="0"/>
            </a:endParaRPr>
          </a:p>
        </p:txBody>
      </p:sp>
      <p:sp>
        <p:nvSpPr>
          <p:cNvPr id="9" name="Marcador de contenido 2">
            <a:extLst>
              <a:ext uri="{FF2B5EF4-FFF2-40B4-BE49-F238E27FC236}">
                <a16:creationId xmlns:a16="http://schemas.microsoft.com/office/drawing/2014/main" id="{4CD0C5B9-9EEA-3E4C-A4BF-B0A053D6B15A}"/>
              </a:ext>
            </a:extLst>
          </p:cNvPr>
          <p:cNvSpPr txBox="1">
            <a:spLocks noGrp="1"/>
          </p:cNvSpPr>
          <p:nvPr>
            <p:ph type="body" sz="quarter" idx="3"/>
          </p:nvPr>
        </p:nvSpPr>
        <p:spPr>
          <a:xfrm>
            <a:off x="6321585" y="1872749"/>
            <a:ext cx="5183188" cy="823912"/>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ts val="600"/>
              </a:spcAft>
              <a:buNone/>
            </a:pPr>
            <a:r>
              <a:rPr lang="en-US" sz="3000" b="1" dirty="0">
                <a:solidFill>
                  <a:srgbClr val="25408F"/>
                </a:solidFill>
                <a:latin typeface="Calibri" panose="020F0502020204030204" pitchFamily="34" charset="0"/>
                <a:ea typeface="+mj-ea"/>
                <a:cs typeface="Calibri" panose="020F0502020204030204" pitchFamily="34" charset="0"/>
              </a:rPr>
              <a:t>Completely anonymous</a:t>
            </a:r>
          </a:p>
        </p:txBody>
      </p:sp>
      <p:pic>
        <p:nvPicPr>
          <p:cNvPr id="4" name="Picture 4" descr="A picture containing transport, balloon, aircraft&#10;&#10;Description automatically generated">
            <a:extLst>
              <a:ext uri="{FF2B5EF4-FFF2-40B4-BE49-F238E27FC236}">
                <a16:creationId xmlns:a16="http://schemas.microsoft.com/office/drawing/2014/main" id="{625AE713-D867-4AE5-B0F9-DF836AED1C95}"/>
              </a:ext>
            </a:extLst>
          </p:cNvPr>
          <p:cNvPicPr>
            <a:picLocks noGrp="1" noChangeAspect="1"/>
          </p:cNvPicPr>
          <p:nvPr>
            <p:ph sz="half" idx="2"/>
          </p:nvPr>
        </p:nvPicPr>
        <p:blipFill>
          <a:blip r:embed="rId2"/>
          <a:stretch>
            <a:fillRect/>
          </a:stretch>
        </p:blipFill>
        <p:spPr>
          <a:xfrm>
            <a:off x="1542474" y="2696661"/>
            <a:ext cx="3719641" cy="3264408"/>
          </a:xfrm>
        </p:spPr>
      </p:pic>
      <p:pic>
        <p:nvPicPr>
          <p:cNvPr id="11" name="Picture 11">
            <a:extLst>
              <a:ext uri="{FF2B5EF4-FFF2-40B4-BE49-F238E27FC236}">
                <a16:creationId xmlns:a16="http://schemas.microsoft.com/office/drawing/2014/main" id="{BEE70BEE-27C5-4C64-94E1-20340765CE17}"/>
              </a:ext>
            </a:extLst>
          </p:cNvPr>
          <p:cNvPicPr>
            <a:picLocks noGrp="1" noChangeAspect="1"/>
          </p:cNvPicPr>
          <p:nvPr>
            <p:ph sz="quarter" idx="4"/>
          </p:nvPr>
        </p:nvPicPr>
        <p:blipFill>
          <a:blip r:embed="rId3"/>
          <a:stretch>
            <a:fillRect/>
          </a:stretch>
        </p:blipFill>
        <p:spPr>
          <a:xfrm>
            <a:off x="7176832" y="2696661"/>
            <a:ext cx="3472694" cy="3340608"/>
          </a:xfrm>
        </p:spPr>
      </p:pic>
      <p:sp>
        <p:nvSpPr>
          <p:cNvPr id="12" name="TextBox 11">
            <a:extLst>
              <a:ext uri="{FF2B5EF4-FFF2-40B4-BE49-F238E27FC236}">
                <a16:creationId xmlns:a16="http://schemas.microsoft.com/office/drawing/2014/main" id="{AF8A5934-EC2E-4916-888D-17B3624A1FB5}"/>
              </a:ext>
            </a:extLst>
          </p:cNvPr>
          <p:cNvSpPr txBox="1"/>
          <p:nvPr/>
        </p:nvSpPr>
        <p:spPr>
          <a:xfrm>
            <a:off x="3553747" y="404351"/>
            <a:ext cx="50804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Hub</a:t>
            </a:r>
          </a:p>
        </p:txBody>
      </p:sp>
    </p:spTree>
    <p:extLst>
      <p:ext uri="{BB962C8B-B14F-4D97-AF65-F5344CB8AC3E}">
        <p14:creationId xmlns:p14="http://schemas.microsoft.com/office/powerpoint/2010/main" val="256549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CCB76C-42C2-1641-A1EE-25637261763C}"/>
              </a:ext>
            </a:extLst>
          </p:cNvPr>
          <p:cNvGrpSpPr/>
          <p:nvPr/>
        </p:nvGrpSpPr>
        <p:grpSpPr>
          <a:xfrm>
            <a:off x="262467" y="999067"/>
            <a:ext cx="11667066" cy="5952066"/>
            <a:chOff x="711201" y="719666"/>
            <a:chExt cx="11142132" cy="5418667"/>
          </a:xfrm>
        </p:grpSpPr>
        <p:graphicFrame>
          <p:nvGraphicFramePr>
            <p:cNvPr id="2" name="Diagrama 1">
              <a:extLst>
                <a:ext uri="{FF2B5EF4-FFF2-40B4-BE49-F238E27FC236}">
                  <a16:creationId xmlns:a16="http://schemas.microsoft.com/office/drawing/2014/main" id="{FD7DD627-B46A-6148-9CFD-9466F11567AD}"/>
                </a:ext>
              </a:extLst>
            </p:cNvPr>
            <p:cNvGraphicFramePr/>
            <p:nvPr>
              <p:extLst>
                <p:ext uri="{D42A27DB-BD31-4B8C-83A1-F6EECF244321}">
                  <p14:modId xmlns:p14="http://schemas.microsoft.com/office/powerpoint/2010/main" val="870214926"/>
                </p:ext>
              </p:extLst>
            </p:nvPr>
          </p:nvGraphicFramePr>
          <p:xfrm>
            <a:off x="711201" y="719666"/>
            <a:ext cx="111421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E5237F98-7692-984C-8073-5D16C2949D25}"/>
                </a:ext>
              </a:extLst>
            </p:cNvPr>
            <p:cNvSpPr txBox="1"/>
            <p:nvPr/>
          </p:nvSpPr>
          <p:spPr>
            <a:xfrm>
              <a:off x="1083734" y="1168400"/>
              <a:ext cx="26055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1</a:t>
              </a:r>
            </a:p>
          </p:txBody>
        </p:sp>
        <p:sp>
          <p:nvSpPr>
            <p:cNvPr id="4" name="CuadroTexto 3">
              <a:extLst>
                <a:ext uri="{FF2B5EF4-FFF2-40B4-BE49-F238E27FC236}">
                  <a16:creationId xmlns:a16="http://schemas.microsoft.com/office/drawing/2014/main" id="{9B9D37CC-A469-9542-BFEF-3FE67DC6E808}"/>
                </a:ext>
              </a:extLst>
            </p:cNvPr>
            <p:cNvSpPr txBox="1"/>
            <p:nvPr/>
          </p:nvSpPr>
          <p:spPr>
            <a:xfrm>
              <a:off x="1629725" y="2190699"/>
              <a:ext cx="275865"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2</a:t>
              </a:r>
            </a:p>
          </p:txBody>
        </p:sp>
        <p:sp>
          <p:nvSpPr>
            <p:cNvPr id="5" name="CuadroTexto 4">
              <a:extLst>
                <a:ext uri="{FF2B5EF4-FFF2-40B4-BE49-F238E27FC236}">
                  <a16:creationId xmlns:a16="http://schemas.microsoft.com/office/drawing/2014/main" id="{887E0F11-B304-E542-A947-E18121E66904}"/>
                </a:ext>
              </a:extLst>
            </p:cNvPr>
            <p:cNvSpPr txBox="1"/>
            <p:nvPr/>
          </p:nvSpPr>
          <p:spPr>
            <a:xfrm>
              <a:off x="1784854" y="3184499"/>
              <a:ext cx="269742"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3</a:t>
              </a:r>
            </a:p>
          </p:txBody>
        </p:sp>
        <p:sp>
          <p:nvSpPr>
            <p:cNvPr id="6" name="CuadroTexto 5">
              <a:extLst>
                <a:ext uri="{FF2B5EF4-FFF2-40B4-BE49-F238E27FC236}">
                  <a16:creationId xmlns:a16="http://schemas.microsoft.com/office/drawing/2014/main" id="{6DB01963-B35A-AE4F-A54A-07E12FC65110}"/>
                </a:ext>
              </a:extLst>
            </p:cNvPr>
            <p:cNvSpPr txBox="1"/>
            <p:nvPr/>
          </p:nvSpPr>
          <p:spPr>
            <a:xfrm>
              <a:off x="1638821" y="4222903"/>
              <a:ext cx="278927"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4</a:t>
              </a:r>
            </a:p>
          </p:txBody>
        </p:sp>
        <p:sp>
          <p:nvSpPr>
            <p:cNvPr id="7" name="CuadroTexto 6">
              <a:extLst>
                <a:ext uri="{FF2B5EF4-FFF2-40B4-BE49-F238E27FC236}">
                  <a16:creationId xmlns:a16="http://schemas.microsoft.com/office/drawing/2014/main" id="{1A908B38-BC3F-FD4A-BB70-B7D16867CAFB}"/>
                </a:ext>
              </a:extLst>
            </p:cNvPr>
            <p:cNvSpPr txBox="1"/>
            <p:nvPr/>
          </p:nvSpPr>
          <p:spPr>
            <a:xfrm>
              <a:off x="1121279" y="5212628"/>
              <a:ext cx="285051" cy="476331"/>
            </a:xfrm>
            <a:prstGeom prst="rect">
              <a:avLst/>
            </a:prstGeom>
            <a:noFill/>
          </p:spPr>
          <p:txBody>
            <a:bodyPr wrap="none" rtlCol="0">
              <a:spAutoFit/>
            </a:bodyPr>
            <a:lstStyle/>
            <a:p>
              <a:r>
                <a:rPr lang="es-ES" sz="2800" b="1">
                  <a:latin typeface="Calibri" panose="020F0502020204030204" pitchFamily="34" charset="0"/>
                  <a:cs typeface="Calibri" panose="020F0502020204030204" pitchFamily="34" charset="0"/>
                </a:rPr>
                <a:t>5</a:t>
              </a:r>
            </a:p>
          </p:txBody>
        </p:sp>
      </p:grpSp>
      <p:sp>
        <p:nvSpPr>
          <p:cNvPr id="117" name="TextBox 116">
            <a:extLst>
              <a:ext uri="{FF2B5EF4-FFF2-40B4-BE49-F238E27FC236}">
                <a16:creationId xmlns:a16="http://schemas.microsoft.com/office/drawing/2014/main" id="{7C59FC12-5EE6-4509-A145-5C20F5FD7011}"/>
              </a:ext>
            </a:extLst>
          </p:cNvPr>
          <p:cNvSpPr txBox="1"/>
          <p:nvPr/>
        </p:nvSpPr>
        <p:spPr>
          <a:xfrm>
            <a:off x="984250" y="165100"/>
            <a:ext cx="102235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25408F"/>
                </a:solidFill>
                <a:latin typeface="Arial Black"/>
              </a:rPr>
              <a:t>Why participate in </a:t>
            </a:r>
            <a:r>
              <a:rPr lang="es-ES" sz="4800" dirty="0">
                <a:solidFill>
                  <a:srgbClr val="25408F"/>
                </a:solidFill>
                <a:latin typeface="Arial Black"/>
              </a:rPr>
              <a:t>MENT</a:t>
            </a:r>
            <a:r>
              <a:rPr lang="es-ES" sz="4800" dirty="0">
                <a:solidFill>
                  <a:srgbClr val="41AD49"/>
                </a:solidFill>
                <a:latin typeface="Arial Black"/>
              </a:rPr>
              <a:t>UPP?</a:t>
            </a:r>
            <a:endParaRPr lang="en-US" sz="4800" dirty="0"/>
          </a:p>
        </p:txBody>
      </p:sp>
    </p:spTree>
    <p:extLst>
      <p:ext uri="{BB962C8B-B14F-4D97-AF65-F5344CB8AC3E}">
        <p14:creationId xmlns:p14="http://schemas.microsoft.com/office/powerpoint/2010/main" val="128334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website&#10;&#10;Description automatically generated">
            <a:extLst>
              <a:ext uri="{FF2B5EF4-FFF2-40B4-BE49-F238E27FC236}">
                <a16:creationId xmlns:a16="http://schemas.microsoft.com/office/drawing/2014/main" id="{3ABB955A-8E8B-4783-A99F-D9EE30A534CB}"/>
              </a:ext>
            </a:extLst>
          </p:cNvPr>
          <p:cNvPicPr>
            <a:picLocks noChangeAspect="1"/>
          </p:cNvPicPr>
          <p:nvPr/>
        </p:nvPicPr>
        <p:blipFill rotWithShape="1">
          <a:blip r:embed="rId2"/>
          <a:srcRect r="1037"/>
          <a:stretch/>
        </p:blipFill>
        <p:spPr>
          <a:xfrm>
            <a:off x="8782209" y="2623230"/>
            <a:ext cx="2777599" cy="1597507"/>
          </a:xfrm>
          <a:prstGeom prst="rect">
            <a:avLst/>
          </a:prstGeom>
        </p:spPr>
      </p:pic>
      <p:sp>
        <p:nvSpPr>
          <p:cNvPr id="12" name="TextBox 11">
            <a:extLst>
              <a:ext uri="{FF2B5EF4-FFF2-40B4-BE49-F238E27FC236}">
                <a16:creationId xmlns:a16="http://schemas.microsoft.com/office/drawing/2014/main" id="{AF8A5934-EC2E-4916-888D-17B3624A1FB5}"/>
              </a:ext>
            </a:extLst>
          </p:cNvPr>
          <p:cNvSpPr txBox="1"/>
          <p:nvPr/>
        </p:nvSpPr>
        <p:spPr>
          <a:xfrm>
            <a:off x="911020" y="629347"/>
            <a:ext cx="103699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25408F"/>
                </a:solidFill>
                <a:latin typeface="Arial Black"/>
              </a:rPr>
              <a:t>MENT</a:t>
            </a:r>
            <a:r>
              <a:rPr lang="en-US" sz="4800" dirty="0">
                <a:solidFill>
                  <a:srgbClr val="41AD49"/>
                </a:solidFill>
                <a:latin typeface="Arial Black"/>
              </a:rPr>
              <a:t>UPP</a:t>
            </a:r>
            <a:r>
              <a:rPr lang="en-US" sz="4800" dirty="0">
                <a:solidFill>
                  <a:srgbClr val="25408F"/>
                </a:solidFill>
                <a:latin typeface="Arial Black"/>
              </a:rPr>
              <a:t>: What is it?</a:t>
            </a:r>
          </a:p>
        </p:txBody>
      </p:sp>
      <p:pic>
        <p:nvPicPr>
          <p:cNvPr id="4" name="Picture 4" descr="Graphical user interface, website&#10;&#10;Description automatically generated">
            <a:extLst>
              <a:ext uri="{FF2B5EF4-FFF2-40B4-BE49-F238E27FC236}">
                <a16:creationId xmlns:a16="http://schemas.microsoft.com/office/drawing/2014/main" id="{2F94D8D4-6630-4A25-AF09-B5CBECDBFFD4}"/>
              </a:ext>
            </a:extLst>
          </p:cNvPr>
          <p:cNvPicPr>
            <a:picLocks noChangeAspect="1"/>
          </p:cNvPicPr>
          <p:nvPr/>
        </p:nvPicPr>
        <p:blipFill rotWithShape="1">
          <a:blip r:embed="rId3"/>
          <a:srcRect l="14065" t="7768" r="14061" b="2916"/>
          <a:stretch/>
        </p:blipFill>
        <p:spPr>
          <a:xfrm>
            <a:off x="710879" y="2587162"/>
            <a:ext cx="3390066" cy="2351330"/>
          </a:xfrm>
          <a:prstGeom prst="rect">
            <a:avLst/>
          </a:prstGeom>
        </p:spPr>
      </p:pic>
      <p:pic>
        <p:nvPicPr>
          <p:cNvPr id="2" name="Picture 2">
            <a:extLst>
              <a:ext uri="{FF2B5EF4-FFF2-40B4-BE49-F238E27FC236}">
                <a16:creationId xmlns:a16="http://schemas.microsoft.com/office/drawing/2014/main" id="{F118B036-F12F-48F9-9FE2-52D62172101C}"/>
              </a:ext>
            </a:extLst>
          </p:cNvPr>
          <p:cNvPicPr>
            <a:picLocks noChangeAspect="1"/>
          </p:cNvPicPr>
          <p:nvPr/>
        </p:nvPicPr>
        <p:blipFill rotWithShape="1">
          <a:blip r:embed="rId4"/>
          <a:srcRect r="7368"/>
          <a:stretch/>
        </p:blipFill>
        <p:spPr>
          <a:xfrm>
            <a:off x="4625452" y="2557780"/>
            <a:ext cx="3936658" cy="2027148"/>
          </a:xfrm>
          <a:prstGeom prst="rect">
            <a:avLst/>
          </a:prstGeom>
        </p:spPr>
      </p:pic>
      <p:sp>
        <p:nvSpPr>
          <p:cNvPr id="5" name="TextBox 4">
            <a:extLst>
              <a:ext uri="{FF2B5EF4-FFF2-40B4-BE49-F238E27FC236}">
                <a16:creationId xmlns:a16="http://schemas.microsoft.com/office/drawing/2014/main" id="{D2DBFF65-D0D6-9D4C-A5B7-A3F7BF407E0F}"/>
              </a:ext>
            </a:extLst>
          </p:cNvPr>
          <p:cNvSpPr txBox="1"/>
          <p:nvPr/>
        </p:nvSpPr>
        <p:spPr>
          <a:xfrm>
            <a:off x="911020" y="1849894"/>
            <a:ext cx="10369959" cy="707886"/>
          </a:xfrm>
          <a:prstGeom prst="rect">
            <a:avLst/>
          </a:prstGeom>
          <a:noFill/>
        </p:spPr>
        <p:txBody>
          <a:bodyPr wrap="square" rtlCol="0">
            <a:spAutoFit/>
          </a:bodyPr>
          <a:lstStyle/>
          <a:p>
            <a:pPr>
              <a:buNone/>
            </a:pP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Project will test </a:t>
            </a:r>
            <a:r>
              <a:rPr lang="en-US" sz="2000" b="1" dirty="0">
                <a:solidFill>
                  <a:srgbClr val="41AD49"/>
                </a:solidFill>
                <a:latin typeface="Calibri" panose="020F0502020204030204" pitchFamily="34" charset="0"/>
                <a:cs typeface="Calibri" panose="020F0502020204030204" pitchFamily="34" charset="0"/>
              </a:rPr>
              <a:t>how </a:t>
            </a:r>
            <a:r>
              <a:rPr lang="en-US" sz="2000" b="1" dirty="0">
                <a:solidFill>
                  <a:srgbClr val="25408F"/>
                </a:solidFill>
                <a:latin typeface="Calibri" panose="020F0502020204030204" pitchFamily="34" charset="0"/>
                <a:cs typeface="Calibri" panose="020F0502020204030204" pitchFamily="34" charset="0"/>
              </a:rPr>
              <a:t>and </a:t>
            </a:r>
            <a:r>
              <a:rPr lang="en-US" sz="2000" b="1" dirty="0">
                <a:solidFill>
                  <a:srgbClr val="41AD49"/>
                </a:solidFill>
                <a:latin typeface="Calibri" panose="020F0502020204030204" pitchFamily="34" charset="0"/>
                <a:cs typeface="Calibri" panose="020F0502020204030204" pitchFamily="34" charset="0"/>
              </a:rPr>
              <a:t>if </a:t>
            </a:r>
            <a:r>
              <a:rPr lang="en-US" sz="2000" b="1" dirty="0">
                <a:solidFill>
                  <a:srgbClr val="25408F"/>
                </a:solidFill>
                <a:latin typeface="Calibri" panose="020F0502020204030204" pitchFamily="34" charset="0"/>
                <a:cs typeface="Calibri" panose="020F0502020204030204" pitchFamily="34" charset="0"/>
              </a:rPr>
              <a:t>the MENT</a:t>
            </a:r>
            <a:r>
              <a:rPr lang="en-US" sz="2000" b="1" dirty="0">
                <a:solidFill>
                  <a:srgbClr val="41AD49"/>
                </a:solidFill>
                <a:latin typeface="Calibri" panose="020F0502020204030204" pitchFamily="34" charset="0"/>
                <a:cs typeface="Calibri" panose="020F0502020204030204" pitchFamily="34" charset="0"/>
              </a:rPr>
              <a:t>UPP</a:t>
            </a:r>
            <a:r>
              <a:rPr lang="en-US" sz="2000" b="1" dirty="0">
                <a:solidFill>
                  <a:srgbClr val="25408F"/>
                </a:solidFill>
                <a:latin typeface="Calibri" panose="020F0502020204030204" pitchFamily="34" charset="0"/>
                <a:cs typeface="Calibri" panose="020F0502020204030204" pitchFamily="34" charset="0"/>
              </a:rPr>
              <a:t> Hub helps SMEs in Europe and Australia to build mentally healthy workplaces. </a:t>
            </a:r>
            <a:endParaRPr lang="en-US" sz="20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A7D6FA0-EEDF-4D46-8270-F18E34C3E383}"/>
              </a:ext>
            </a:extLst>
          </p:cNvPr>
          <p:cNvSpPr txBox="1"/>
          <p:nvPr/>
        </p:nvSpPr>
        <p:spPr>
          <a:xfrm>
            <a:off x="818656" y="5003942"/>
            <a:ext cx="1074115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The</a:t>
            </a:r>
            <a:r>
              <a:rPr lang="en-US" sz="2000" b="1" dirty="0">
                <a:solidFill>
                  <a:srgbClr val="25408F"/>
                </a:solidFill>
                <a:latin typeface="Calibri" panose="020F0502020204030204" pitchFamily="34" charset="0"/>
                <a:cs typeface="Calibri" panose="020F0502020204030204" pitchFamily="34" charset="0"/>
              </a:rPr>
              <a:t> project starts in June 2022 and will be conducted over 13 months</a:t>
            </a:r>
          </a:p>
          <a:p>
            <a:pPr marL="342900" indent="-342900">
              <a:buFont typeface="Arial" panose="020B0604020202020204" pitchFamily="34" charset="0"/>
              <a:buChar char="•"/>
            </a:pPr>
            <a:r>
              <a:rPr lang="en-US" sz="2000" b="1" dirty="0">
                <a:solidFill>
                  <a:srgbClr val="25408F"/>
                </a:solidFill>
                <a:latin typeface="Calibri" panose="020F0502020204030204" pitchFamily="34" charset="0"/>
                <a:cs typeface="Calibri" panose="020F0502020204030204" pitchFamily="34" charset="0"/>
              </a:rPr>
              <a:t>54</a:t>
            </a:r>
            <a:r>
              <a:rPr lang="en-US" sz="2000" dirty="0">
                <a:solidFill>
                  <a:srgbClr val="25408F"/>
                </a:solidFill>
                <a:latin typeface="Calibri" panose="020F0502020204030204" pitchFamily="34" charset="0"/>
                <a:cs typeface="Calibri" panose="020F0502020204030204" pitchFamily="34" charset="0"/>
              </a:rPr>
              <a:t> </a:t>
            </a:r>
            <a:r>
              <a:rPr lang="en-US" sz="2000" b="1" dirty="0">
                <a:solidFill>
                  <a:srgbClr val="25408F"/>
                </a:solidFill>
                <a:latin typeface="Calibri" panose="020F0502020204030204" pitchFamily="34" charset="0"/>
                <a:cs typeface="Calibri" panose="020F0502020204030204" pitchFamily="34" charset="0"/>
              </a:rPr>
              <a:t>SMEs</a:t>
            </a:r>
            <a:r>
              <a:rPr lang="en-US" sz="2000" dirty="0">
                <a:solidFill>
                  <a:srgbClr val="25408F"/>
                </a:solidFill>
                <a:latin typeface="Calibri" panose="020F0502020204030204" pitchFamily="34" charset="0"/>
                <a:cs typeface="Calibri" panose="020F0502020204030204" pitchFamily="34" charset="0"/>
              </a:rPr>
              <a:t> across </a:t>
            </a:r>
            <a:r>
              <a:rPr lang="en-US" sz="2000" b="1" dirty="0">
                <a:solidFill>
                  <a:srgbClr val="25408F"/>
                </a:solidFill>
                <a:latin typeface="Calibri" panose="020F0502020204030204" pitchFamily="34" charset="0"/>
                <a:cs typeface="Calibri" panose="020F0502020204030204" pitchFamily="34" charset="0"/>
              </a:rPr>
              <a:t>9 countries </a:t>
            </a:r>
            <a:r>
              <a:rPr lang="en-US" sz="2000" dirty="0">
                <a:solidFill>
                  <a:srgbClr val="25408F"/>
                </a:solidFill>
                <a:latin typeface="Calibri" panose="020F0502020204030204" pitchFamily="34" charset="0"/>
                <a:cs typeface="Calibri" panose="020F0502020204030204" pitchFamily="34" charset="0"/>
              </a:rPr>
              <a:t>will take part</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intervention group</a:t>
            </a:r>
            <a:r>
              <a:rPr lang="en-US" sz="2000" dirty="0">
                <a:solidFill>
                  <a:srgbClr val="25408F"/>
                </a:solidFill>
                <a:latin typeface="Calibri" panose="020F0502020204030204" pitchFamily="34" charset="0"/>
                <a:cs typeface="Calibri" panose="020F0502020204030204" pitchFamily="34" charset="0"/>
              </a:rPr>
              <a:t>’ and access the Hub immediately</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Half the SMES will be in the ‘</a:t>
            </a:r>
            <a:r>
              <a:rPr lang="en-US" sz="2000" b="1" dirty="0">
                <a:solidFill>
                  <a:srgbClr val="25408F"/>
                </a:solidFill>
                <a:latin typeface="Calibri" panose="020F0502020204030204" pitchFamily="34" charset="0"/>
                <a:cs typeface="Calibri" panose="020F0502020204030204" pitchFamily="34" charset="0"/>
              </a:rPr>
              <a:t>waitlist group</a:t>
            </a:r>
            <a:r>
              <a:rPr lang="en-US" sz="2000" dirty="0">
                <a:solidFill>
                  <a:srgbClr val="25408F"/>
                </a:solidFill>
                <a:latin typeface="Calibri" panose="020F0502020204030204" pitchFamily="34" charset="0"/>
                <a:cs typeface="Calibri" panose="020F0502020204030204" pitchFamily="34" charset="0"/>
              </a:rPr>
              <a:t>’ and </a:t>
            </a:r>
            <a:r>
              <a:rPr lang="en-US" sz="2000" u="sng" dirty="0">
                <a:solidFill>
                  <a:srgbClr val="25408F"/>
                </a:solidFill>
                <a:latin typeface="Calibri" panose="020F0502020204030204" pitchFamily="34" charset="0"/>
                <a:cs typeface="Calibri" panose="020F0502020204030204" pitchFamily="34" charset="0"/>
              </a:rPr>
              <a:t>not</a:t>
            </a:r>
            <a:r>
              <a:rPr lang="en-US" sz="2000" dirty="0">
                <a:solidFill>
                  <a:srgbClr val="25408F"/>
                </a:solidFill>
                <a:latin typeface="Calibri" panose="020F0502020204030204" pitchFamily="34" charset="0"/>
                <a:cs typeface="Calibri" panose="020F0502020204030204" pitchFamily="34" charset="0"/>
              </a:rPr>
              <a:t> access the Hub until after the project ends</a:t>
            </a:r>
          </a:p>
          <a:p>
            <a:pPr marL="342900" indent="-342900">
              <a:buFont typeface="Arial" panose="020B0604020202020204" pitchFamily="34" charset="0"/>
              <a:buChar char="•"/>
            </a:pPr>
            <a:r>
              <a:rPr lang="en-US" sz="2000" dirty="0">
                <a:solidFill>
                  <a:srgbClr val="25408F"/>
                </a:solidFill>
                <a:latin typeface="Calibri" panose="020F0502020204030204" pitchFamily="34" charset="0"/>
                <a:cs typeface="Calibri" panose="020F0502020204030204" pitchFamily="34" charset="0"/>
              </a:rPr>
              <a:t>This way we can </a:t>
            </a:r>
            <a:r>
              <a:rPr lang="en-US" sz="2000" b="1" dirty="0">
                <a:solidFill>
                  <a:srgbClr val="25408F"/>
                </a:solidFill>
                <a:latin typeface="Calibri" panose="020F0502020204030204" pitchFamily="34" charset="0"/>
                <a:cs typeface="Calibri" panose="020F0502020204030204" pitchFamily="34" charset="0"/>
              </a:rPr>
              <a:t>compare</a:t>
            </a:r>
            <a:r>
              <a:rPr lang="en-US" sz="2000" dirty="0">
                <a:solidFill>
                  <a:srgbClr val="25408F"/>
                </a:solidFill>
                <a:latin typeface="Calibri" panose="020F0502020204030204" pitchFamily="34" charset="0"/>
                <a:cs typeface="Calibri" panose="020F0502020204030204" pitchFamily="34" charset="0"/>
              </a:rPr>
              <a:t> the two groups and see the </a:t>
            </a:r>
            <a:r>
              <a:rPr lang="en-US" sz="2000" b="1" dirty="0">
                <a:solidFill>
                  <a:srgbClr val="25408F"/>
                </a:solidFill>
                <a:latin typeface="Calibri" panose="020F0502020204030204" pitchFamily="34" charset="0"/>
                <a:cs typeface="Calibri" panose="020F0502020204030204" pitchFamily="34" charset="0"/>
              </a:rPr>
              <a:t>impact</a:t>
            </a:r>
            <a:r>
              <a:rPr lang="en-US" sz="2000" dirty="0">
                <a:solidFill>
                  <a:srgbClr val="25408F"/>
                </a:solidFill>
                <a:latin typeface="Calibri" panose="020F0502020204030204" pitchFamily="34" charset="0"/>
                <a:cs typeface="Calibri" panose="020F0502020204030204" pitchFamily="34" charset="0"/>
              </a:rPr>
              <a:t> of the Hub</a:t>
            </a:r>
          </a:p>
        </p:txBody>
      </p:sp>
    </p:spTree>
    <p:extLst>
      <p:ext uri="{BB962C8B-B14F-4D97-AF65-F5344CB8AC3E}">
        <p14:creationId xmlns:p14="http://schemas.microsoft.com/office/powerpoint/2010/main" val="380859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FD116-2353-674C-B30C-3DA3A249EFC2}"/>
              </a:ext>
            </a:extLst>
          </p:cNvPr>
          <p:cNvSpPr>
            <a:spLocks noGrp="1"/>
          </p:cNvSpPr>
          <p:nvPr>
            <p:ph type="title"/>
          </p:nvPr>
        </p:nvSpPr>
        <p:spPr>
          <a:xfrm>
            <a:off x="1898650" y="314325"/>
            <a:ext cx="8394700" cy="1325563"/>
          </a:xfrm>
        </p:spPr>
        <p:txBody>
          <a:bodyPr>
            <a:normAutofit fontScale="90000"/>
          </a:bodyPr>
          <a:lstStyle/>
          <a:p>
            <a:r>
              <a:rPr lang="en-IE" dirty="0">
                <a:solidFill>
                  <a:srgbClr val="25408F"/>
                </a:solidFill>
                <a:latin typeface="Arial Black"/>
                <a:cs typeface="Calibri"/>
              </a:rPr>
              <a:t>MENT</a:t>
            </a:r>
            <a:r>
              <a:rPr lang="en-IE" dirty="0">
                <a:solidFill>
                  <a:srgbClr val="41AD49"/>
                </a:solidFill>
                <a:latin typeface="Arial Black"/>
                <a:cs typeface="Calibri"/>
              </a:rPr>
              <a:t>UPP</a:t>
            </a:r>
            <a:r>
              <a:rPr lang="en-IE" dirty="0">
                <a:solidFill>
                  <a:srgbClr val="25408F"/>
                </a:solidFill>
                <a:latin typeface="Arial Black"/>
                <a:cs typeface="Calibri"/>
              </a:rPr>
              <a:t> Project Timeline</a:t>
            </a:r>
            <a:endParaRPr lang="es-ES" dirty="0">
              <a:solidFill>
                <a:srgbClr val="25408F"/>
              </a:solidFill>
              <a:latin typeface="Arial Black"/>
              <a:cs typeface="Calibri"/>
            </a:endParaRPr>
          </a:p>
        </p:txBody>
      </p:sp>
      <p:graphicFrame>
        <p:nvGraphicFramePr>
          <p:cNvPr id="4" name="Marcador de contenido 3">
            <a:extLst>
              <a:ext uri="{FF2B5EF4-FFF2-40B4-BE49-F238E27FC236}">
                <a16:creationId xmlns:a16="http://schemas.microsoft.com/office/drawing/2014/main" id="{D361B222-0322-2B4A-A9C4-EE37D2A75B4B}"/>
              </a:ext>
            </a:extLst>
          </p:cNvPr>
          <p:cNvGraphicFramePr>
            <a:graphicFrameLocks noGrp="1"/>
          </p:cNvGraphicFramePr>
          <p:nvPr>
            <p:ph idx="1"/>
            <p:extLst>
              <p:ext uri="{D42A27DB-BD31-4B8C-83A1-F6EECF244321}">
                <p14:modId xmlns:p14="http://schemas.microsoft.com/office/powerpoint/2010/main" val="173137839"/>
              </p:ext>
            </p:extLst>
          </p:nvPr>
        </p:nvGraphicFramePr>
        <p:xfrm>
          <a:off x="0" y="623945"/>
          <a:ext cx="12192000" cy="623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83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E003E1-7382-4C44-A55F-77816874F6C1}"/>
              </a:ext>
            </a:extLst>
          </p:cNvPr>
          <p:cNvSpPr txBox="1"/>
          <p:nvPr/>
        </p:nvSpPr>
        <p:spPr>
          <a:xfrm>
            <a:off x="513223" y="223139"/>
            <a:ext cx="11162506" cy="1338263"/>
          </a:xfrm>
          <a:prstGeom prst="rect">
            <a:avLst/>
          </a:prstGeom>
        </p:spPr>
        <p:txBody>
          <a:bodyPr vert="horz" lIns="91440" tIns="45720" rIns="91440" bIns="45720" rtlCol="0" anchor="ctr">
            <a:normAutofit fontScale="92500" lnSpcReduction="20000"/>
          </a:bodyPr>
          <a:lstStyle/>
          <a:p>
            <a:pPr algn="ctr">
              <a:spcBef>
                <a:spcPct val="0"/>
              </a:spcBef>
              <a:spcAft>
                <a:spcPts val="600"/>
              </a:spcAft>
            </a:pPr>
            <a:r>
              <a:rPr lang="en-US" sz="4800" dirty="0">
                <a:solidFill>
                  <a:srgbClr val="25408F"/>
                </a:solidFill>
                <a:latin typeface="Arial Black"/>
                <a:ea typeface="+mj-ea"/>
                <a:cs typeface="Calibri"/>
              </a:rPr>
              <a:t>Keen to be involved in MENT</a:t>
            </a:r>
            <a:r>
              <a:rPr lang="en-US" sz="4800" dirty="0">
                <a:solidFill>
                  <a:srgbClr val="41AD49"/>
                </a:solidFill>
                <a:latin typeface="Arial Black"/>
                <a:ea typeface="+mj-ea"/>
                <a:cs typeface="Calibri"/>
              </a:rPr>
              <a:t>UPP?</a:t>
            </a:r>
          </a:p>
          <a:p>
            <a:pPr algn="ctr">
              <a:spcBef>
                <a:spcPct val="0"/>
              </a:spcBef>
              <a:spcAft>
                <a:spcPts val="600"/>
              </a:spcAft>
            </a:pPr>
            <a:r>
              <a:rPr lang="en-US" sz="3200" b="1" dirty="0" err="1">
                <a:solidFill>
                  <a:srgbClr val="41AD49"/>
                </a:solidFill>
                <a:latin typeface="Calibri" panose="020F0502020204030204" pitchFamily="34" charset="0"/>
                <a:ea typeface="+mj-ea"/>
                <a:cs typeface="Calibri" panose="020F0502020204030204" pitchFamily="34" charset="0"/>
              </a:rPr>
              <a:t>Organisational</a:t>
            </a:r>
            <a:r>
              <a:rPr lang="en-US" sz="3200" b="1" dirty="0">
                <a:solidFill>
                  <a:srgbClr val="41AD49"/>
                </a:solidFill>
                <a:latin typeface="Calibri" panose="020F0502020204030204" pitchFamily="34" charset="0"/>
                <a:ea typeface="+mj-ea"/>
                <a:cs typeface="Calibri" panose="020F0502020204030204" pitchFamily="34" charset="0"/>
              </a:rPr>
              <a:t> commitment </a:t>
            </a:r>
            <a:r>
              <a:rPr lang="en-US" sz="4800" b="1" dirty="0">
                <a:solidFill>
                  <a:srgbClr val="41AD49"/>
                </a:solidFill>
                <a:latin typeface="Calibri" panose="020F0502020204030204" pitchFamily="34" charset="0"/>
                <a:ea typeface="+mj-ea"/>
                <a:cs typeface="Calibri" panose="020F0502020204030204" pitchFamily="34" charset="0"/>
              </a:rPr>
              <a:t> </a:t>
            </a:r>
          </a:p>
        </p:txBody>
      </p:sp>
      <p:graphicFrame>
        <p:nvGraphicFramePr>
          <p:cNvPr id="7" name="TextBox 1">
            <a:extLst>
              <a:ext uri="{FF2B5EF4-FFF2-40B4-BE49-F238E27FC236}">
                <a16:creationId xmlns:a16="http://schemas.microsoft.com/office/drawing/2014/main" id="{A1E3AFCF-00EA-4550-AB9D-4DAFF1EBA30E}"/>
              </a:ext>
            </a:extLst>
          </p:cNvPr>
          <p:cNvGraphicFramePr/>
          <p:nvPr>
            <p:extLst>
              <p:ext uri="{D42A27DB-BD31-4B8C-83A1-F6EECF244321}">
                <p14:modId xmlns:p14="http://schemas.microsoft.com/office/powerpoint/2010/main" val="3174433413"/>
              </p:ext>
            </p:extLst>
          </p:nvPr>
        </p:nvGraphicFramePr>
        <p:xfrm>
          <a:off x="1168399" y="1784541"/>
          <a:ext cx="9575801" cy="470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67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DC6DFC-28CF-4EB2-B35F-083AB11E56D6}"/>
              </a:ext>
            </a:extLst>
          </p:cNvPr>
          <p:cNvSpPr txBox="1"/>
          <p:nvPr/>
        </p:nvSpPr>
        <p:spPr>
          <a:xfrm>
            <a:off x="643278" y="169407"/>
            <a:ext cx="4022455" cy="407045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We make </a:t>
            </a:r>
            <a:r>
              <a:rPr lang="en-US" sz="4000" dirty="0">
                <a:solidFill>
                  <a:srgbClr val="41AD49"/>
                </a:solidFill>
                <a:latin typeface="Arial Black"/>
                <a:ea typeface="+mj-ea"/>
                <a:cs typeface="+mj-cs"/>
              </a:rPr>
              <a:t>mental health</a:t>
            </a:r>
            <a:r>
              <a:rPr lang="en-US" sz="4000" dirty="0">
                <a:solidFill>
                  <a:srgbClr val="25408F"/>
                </a:solidFill>
                <a:latin typeface="Arial Black"/>
                <a:ea typeface="+mj-ea"/>
                <a:cs typeface="+mj-cs"/>
              </a:rPr>
              <a:t> a priority </a:t>
            </a:r>
          </a:p>
          <a:p>
            <a:pPr>
              <a:lnSpc>
                <a:spcPct val="90000"/>
              </a:lnSpc>
              <a:spcBef>
                <a:spcPct val="0"/>
              </a:spcBef>
              <a:spcAft>
                <a:spcPts val="600"/>
              </a:spcAft>
            </a:pPr>
            <a:r>
              <a:rPr lang="en-US" sz="4000" dirty="0">
                <a:solidFill>
                  <a:srgbClr val="25408F"/>
                </a:solidFill>
                <a:latin typeface="Arial Black"/>
                <a:ea typeface="+mj-ea"/>
                <a:cs typeface="+mj-cs"/>
              </a:rPr>
              <a:t>in our workplace </a:t>
            </a:r>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E3B58A"/>
          </a:solidFill>
          <a:ln w="38100" cap="rnd">
            <a:solidFill>
              <a:srgbClr val="E3B58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42B9584-D3D7-4010-8FE0-7CC29E33035E}"/>
              </a:ext>
            </a:extLst>
          </p:cNvPr>
          <p:cNvPicPr>
            <a:picLocks noChangeAspect="1"/>
          </p:cNvPicPr>
          <p:nvPr/>
        </p:nvPicPr>
        <p:blipFill rotWithShape="1">
          <a:blip r:embed="rId2"/>
          <a:srcRect t="36797" r="1" b="25647"/>
          <a:stretch/>
        </p:blipFill>
        <p:spPr>
          <a:xfrm>
            <a:off x="6010350" y="1300505"/>
            <a:ext cx="5538372" cy="3108762"/>
          </a:xfrm>
          <a:prstGeom prst="rect">
            <a:avLst/>
          </a:prstGeom>
        </p:spPr>
      </p:pic>
      <p:sp>
        <p:nvSpPr>
          <p:cNvPr id="7" name="TextBox 6">
            <a:extLst>
              <a:ext uri="{FF2B5EF4-FFF2-40B4-BE49-F238E27FC236}">
                <a16:creationId xmlns:a16="http://schemas.microsoft.com/office/drawing/2014/main" id="{A70B51F4-81CC-3445-B3BD-C476FF36F25A}"/>
              </a:ext>
            </a:extLst>
          </p:cNvPr>
          <p:cNvSpPr txBox="1"/>
          <p:nvPr/>
        </p:nvSpPr>
        <p:spPr>
          <a:xfrm>
            <a:off x="2379039" y="4276022"/>
            <a:ext cx="7433922" cy="159547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dirty="0">
                <a:solidFill>
                  <a:srgbClr val="25408F"/>
                </a:solidFill>
                <a:latin typeface="Arial Black"/>
                <a:ea typeface="+mj-ea"/>
                <a:cs typeface="+mj-cs"/>
              </a:rPr>
              <a:t>Would you like to join us?</a:t>
            </a:r>
          </a:p>
        </p:txBody>
      </p:sp>
    </p:spTree>
    <p:extLst>
      <p:ext uri="{BB962C8B-B14F-4D97-AF65-F5344CB8AC3E}">
        <p14:creationId xmlns:p14="http://schemas.microsoft.com/office/powerpoint/2010/main" val="355011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55" name="Rectangle 5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8977A2-389F-0448-9A59-FDA40250A9C1}"/>
              </a:ext>
            </a:extLst>
          </p:cNvPr>
          <p:cNvSpPr>
            <a:spLocks noGrp="1"/>
          </p:cNvSpPr>
          <p:nvPr>
            <p:ph type="ctrTitle"/>
          </p:nvPr>
        </p:nvSpPr>
        <p:spPr>
          <a:xfrm>
            <a:off x="841248" y="548640"/>
            <a:ext cx="3175234" cy="5431536"/>
          </a:xfrm>
        </p:spPr>
        <p:txBody>
          <a:bodyPr vert="horz" lIns="91440" tIns="45720" rIns="91440" bIns="45720" rtlCol="0" anchor="ctr">
            <a:normAutofit/>
          </a:bodyPr>
          <a:lstStyle/>
          <a:p>
            <a:pPr algn="ctr"/>
            <a:r>
              <a:rPr lang="en-US" sz="6000" dirty="0">
                <a:solidFill>
                  <a:srgbClr val="25408F"/>
                </a:solidFill>
                <a:latin typeface="Arial Black"/>
                <a:cs typeface="Calibri"/>
              </a:rPr>
              <a:t>Thank you</a:t>
            </a:r>
            <a:endParaRPr lang="en-US" dirty="0"/>
          </a:p>
        </p:txBody>
      </p:sp>
      <p:sp>
        <p:nvSpPr>
          <p:cNvPr id="57"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5C41B817-4459-4005-9EEA-16BB68DCA8FF}"/>
              </a:ext>
            </a:extLst>
          </p:cNvPr>
          <p:cNvSpPr txBox="1"/>
          <p:nvPr/>
        </p:nvSpPr>
        <p:spPr>
          <a:xfrm>
            <a:off x="5295547" y="304956"/>
            <a:ext cx="6052158" cy="5431536"/>
          </a:xfrm>
          <a:prstGeom prst="rect">
            <a:avLst/>
          </a:prstGeom>
        </p:spPr>
        <p:txBody>
          <a:bodyPr vert="horz" lIns="91440" tIns="45720" rIns="91440" bIns="45720" rtlCol="0" anchor="ctr">
            <a:normAutofit/>
          </a:bodyPr>
          <a:lstStyle/>
          <a:p>
            <a:pPr>
              <a:lnSpc>
                <a:spcPct val="110000"/>
              </a:lnSpc>
              <a:spcAft>
                <a:spcPts val="600"/>
              </a:spcAft>
            </a:pPr>
            <a:r>
              <a:rPr lang="en-US" sz="2800" b="1" dirty="0">
                <a:solidFill>
                  <a:srgbClr val="25408F"/>
                </a:solidFill>
                <a:latin typeface="Calibri"/>
                <a:cs typeface="Calibri"/>
              </a:rPr>
              <a:t>Contact us at:</a:t>
            </a:r>
            <a:r>
              <a:rPr lang="en-US" sz="2800" b="1" dirty="0">
                <a:latin typeface="Calibri"/>
                <a:cs typeface="Calibri"/>
              </a:rPr>
              <a:t> </a:t>
            </a:r>
            <a:r>
              <a:rPr lang="en-US" sz="2800" b="1" dirty="0">
                <a:solidFill>
                  <a:srgbClr val="25408F"/>
                </a:solidFill>
                <a:latin typeface="Calibri"/>
                <a:cs typeface="Calibri"/>
                <a:hlinkClick r:id="rId2">
                  <a:extLst>
                    <a:ext uri="{A12FA001-AC4F-418D-AE19-62706E023703}">
                      <ahyp:hlinkClr xmlns:ahyp="http://schemas.microsoft.com/office/drawing/2018/hyperlinkcolor" val="tx"/>
                    </a:ext>
                  </a:extLst>
                </a:hlinkClick>
              </a:rPr>
              <a:t>mentupp@eaad.net</a:t>
            </a:r>
            <a:r>
              <a:rPr lang="en-US" sz="2800" b="1" dirty="0">
                <a:solidFill>
                  <a:srgbClr val="25408F"/>
                </a:solidFill>
                <a:latin typeface="Calibri"/>
                <a:cs typeface="Calibri"/>
              </a:rPr>
              <a:t> </a:t>
            </a:r>
            <a:endParaRPr lang="en-US" sz="2800" b="1">
              <a:solidFill>
                <a:srgbClr val="25408F"/>
              </a:solidFill>
              <a:latin typeface="Calibri" panose="020F0502020204030204" pitchFamily="34" charset="0"/>
              <a:cs typeface="Calibri" panose="020F0502020204030204" pitchFamily="34" charset="0"/>
            </a:endParaRPr>
          </a:p>
        </p:txBody>
      </p:sp>
      <p:pic>
        <p:nvPicPr>
          <p:cNvPr id="4" name="Graphic 4">
            <a:extLst>
              <a:ext uri="{FF2B5EF4-FFF2-40B4-BE49-F238E27FC236}">
                <a16:creationId xmlns:a16="http://schemas.microsoft.com/office/drawing/2014/main" id="{6B1078F1-18E8-44DC-AB9E-ABFED2087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5547" y="3729768"/>
            <a:ext cx="2323770" cy="1703414"/>
          </a:xfrm>
          <a:prstGeom prst="rect">
            <a:avLst/>
          </a:prstGeom>
        </p:spPr>
      </p:pic>
    </p:spTree>
    <p:extLst>
      <p:ext uri="{BB962C8B-B14F-4D97-AF65-F5344CB8AC3E}">
        <p14:creationId xmlns:p14="http://schemas.microsoft.com/office/powerpoint/2010/main" val="10376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ángulo rectángulo 13">
            <a:extLst>
              <a:ext uri="{FF2B5EF4-FFF2-40B4-BE49-F238E27FC236}">
                <a16:creationId xmlns:a16="http://schemas.microsoft.com/office/drawing/2014/main" id="{7AAF2CE5-A939-2C4E-BCD8-7C4EE66B84A2}"/>
              </a:ext>
            </a:extLst>
          </p:cNvPr>
          <p:cNvSpPr/>
          <p:nvPr/>
        </p:nvSpPr>
        <p:spPr>
          <a:xfrm rot="16200000">
            <a:off x="2666999" y="-2667001"/>
            <a:ext cx="6857999" cy="12192002"/>
          </a:xfrm>
          <a:prstGeom prst="rtTriangle">
            <a:avLst/>
          </a:prstGeom>
          <a:solidFill>
            <a:srgbClr val="41AD49">
              <a:alpha val="90000"/>
            </a:srgbClr>
          </a:solidFill>
          <a:ln>
            <a:solidFill>
              <a:srgbClr val="41AD4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a:latin typeface="Calibri"/>
              <a:cs typeface="Calibri"/>
            </a:endParaRPr>
          </a:p>
        </p:txBody>
      </p:sp>
      <p:sp>
        <p:nvSpPr>
          <p:cNvPr id="7" name="CuadroTexto 6">
            <a:extLst>
              <a:ext uri="{FF2B5EF4-FFF2-40B4-BE49-F238E27FC236}">
                <a16:creationId xmlns:a16="http://schemas.microsoft.com/office/drawing/2014/main" id="{073B4AA5-C136-E549-9FFD-50DF9101AA4A}"/>
              </a:ext>
            </a:extLst>
          </p:cNvPr>
          <p:cNvSpPr txBox="1"/>
          <p:nvPr/>
        </p:nvSpPr>
        <p:spPr>
          <a:xfrm>
            <a:off x="2052974" y="499002"/>
            <a:ext cx="7756307" cy="769441"/>
          </a:xfrm>
          <a:prstGeom prst="rect">
            <a:avLst/>
          </a:prstGeom>
          <a:noFill/>
        </p:spPr>
        <p:txBody>
          <a:bodyPr wrap="square" lIns="91440" tIns="45720" rIns="91440" bIns="45720" rtlCol="0" anchor="t">
            <a:spAutoFit/>
          </a:bodyPr>
          <a:lstStyle/>
          <a:p>
            <a:r>
              <a:rPr lang="es-ES" sz="4400" b="1" dirty="0">
                <a:solidFill>
                  <a:srgbClr val="25408F"/>
                </a:solidFill>
                <a:latin typeface="Arial Black"/>
                <a:cs typeface="Calibri"/>
              </a:rPr>
              <a:t>CONSORTIUM</a:t>
            </a:r>
          </a:p>
        </p:txBody>
      </p:sp>
      <p:pic>
        <p:nvPicPr>
          <p:cNvPr id="13" name="Imagen 12" descr="Gráfico, Gráfico de barras&#10;&#10;Descripción generada automáticamente">
            <a:extLst>
              <a:ext uri="{FF2B5EF4-FFF2-40B4-BE49-F238E27FC236}">
                <a16:creationId xmlns:a16="http://schemas.microsoft.com/office/drawing/2014/main" id="{12443541-CF5D-044A-B643-31035B05E5FB}"/>
              </a:ext>
            </a:extLst>
          </p:cNvPr>
          <p:cNvPicPr>
            <a:picLocks noChangeAspect="1"/>
          </p:cNvPicPr>
          <p:nvPr/>
        </p:nvPicPr>
        <p:blipFill>
          <a:blip r:embed="rId2"/>
          <a:stretch>
            <a:fillRect/>
          </a:stretch>
        </p:blipFill>
        <p:spPr>
          <a:xfrm>
            <a:off x="245321" y="238970"/>
            <a:ext cx="1727200" cy="1291082"/>
          </a:xfrm>
          <a:prstGeom prst="rect">
            <a:avLst/>
          </a:prstGeom>
        </p:spPr>
      </p:pic>
      <p:pic>
        <p:nvPicPr>
          <p:cNvPr id="2" name="Picture 2" descr="Logo, company name&#10;&#10;Description automatically generated">
            <a:extLst>
              <a:ext uri="{FF2B5EF4-FFF2-40B4-BE49-F238E27FC236}">
                <a16:creationId xmlns:a16="http://schemas.microsoft.com/office/drawing/2014/main" id="{B04431E5-7A94-4CAD-A43F-659A8C0AB5AD}"/>
              </a:ext>
            </a:extLst>
          </p:cNvPr>
          <p:cNvPicPr>
            <a:picLocks noChangeAspect="1"/>
          </p:cNvPicPr>
          <p:nvPr/>
        </p:nvPicPr>
        <p:blipFill>
          <a:blip r:embed="rId3"/>
          <a:stretch>
            <a:fillRect/>
          </a:stretch>
        </p:blipFill>
        <p:spPr>
          <a:xfrm>
            <a:off x="4710471" y="4225159"/>
            <a:ext cx="7492039" cy="2632841"/>
          </a:xfrm>
          <a:prstGeom prst="rect">
            <a:avLst/>
          </a:prstGeom>
        </p:spPr>
      </p:pic>
      <p:sp>
        <p:nvSpPr>
          <p:cNvPr id="3" name="TextBox 2">
            <a:extLst>
              <a:ext uri="{FF2B5EF4-FFF2-40B4-BE49-F238E27FC236}">
                <a16:creationId xmlns:a16="http://schemas.microsoft.com/office/drawing/2014/main" id="{6D26D3E1-2AEC-43E4-A5F8-7773F9BC7C88}"/>
              </a:ext>
            </a:extLst>
          </p:cNvPr>
          <p:cNvSpPr txBox="1"/>
          <p:nvPr/>
        </p:nvSpPr>
        <p:spPr>
          <a:xfrm>
            <a:off x="245322" y="1769022"/>
            <a:ext cx="46684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b="1" dirty="0">
                <a:solidFill>
                  <a:srgbClr val="25408F"/>
                </a:solidFill>
                <a:latin typeface="Calibri" panose="020F0502020204030204" pitchFamily="34" charset="0"/>
                <a:ea typeface="+mn-lt"/>
                <a:cs typeface="Calibri" panose="020F0502020204030204" pitchFamily="34" charset="0"/>
              </a:rPr>
              <a:t>17 partners across</a:t>
            </a:r>
            <a:endParaRPr lang="en-US" sz="3600" b="1" dirty="0">
              <a:solidFill>
                <a:srgbClr val="25408F"/>
              </a:solidFill>
              <a:latin typeface="Calibri" panose="020F0502020204030204" pitchFamily="34" charset="0"/>
              <a:ea typeface="+mn-lt"/>
              <a:cs typeface="Calibri" panose="020F0502020204030204" pitchFamily="34" charset="0"/>
            </a:endParaRPr>
          </a:p>
          <a:p>
            <a:r>
              <a:rPr lang="es-ES" sz="3600" b="1" dirty="0">
                <a:solidFill>
                  <a:srgbClr val="25408F"/>
                </a:solidFill>
                <a:latin typeface="Calibri" panose="020F0502020204030204" pitchFamily="34" charset="0"/>
                <a:ea typeface="+mn-lt"/>
                <a:cs typeface="Calibri" panose="020F0502020204030204" pitchFamily="34" charset="0"/>
              </a:rPr>
              <a:t>13 </a:t>
            </a:r>
            <a:r>
              <a:rPr lang="es-ES" sz="3600" b="1" dirty="0" err="1">
                <a:solidFill>
                  <a:srgbClr val="25408F"/>
                </a:solidFill>
                <a:latin typeface="Calibri" panose="020F0502020204030204" pitchFamily="34" charset="0"/>
                <a:ea typeface="+mn-lt"/>
                <a:cs typeface="Calibri" panose="020F0502020204030204" pitchFamily="34" charset="0"/>
              </a:rPr>
              <a:t>European</a:t>
            </a:r>
            <a:r>
              <a:rPr lang="es-ES" sz="3600" b="1" dirty="0">
                <a:solidFill>
                  <a:srgbClr val="25408F"/>
                </a:solidFill>
                <a:latin typeface="Calibri" panose="020F0502020204030204" pitchFamily="34" charset="0"/>
                <a:ea typeface="+mn-lt"/>
                <a:cs typeface="Calibri" panose="020F0502020204030204" pitchFamily="34" charset="0"/>
              </a:rPr>
              <a:t> </a:t>
            </a:r>
            <a:r>
              <a:rPr lang="es-ES" sz="3600" b="1" dirty="0" err="1">
                <a:solidFill>
                  <a:srgbClr val="25408F"/>
                </a:solidFill>
                <a:latin typeface="Calibri" panose="020F0502020204030204" pitchFamily="34" charset="0"/>
                <a:ea typeface="+mn-lt"/>
                <a:cs typeface="Calibri" panose="020F0502020204030204" pitchFamily="34" charset="0"/>
              </a:rPr>
              <a:t>countries</a:t>
            </a:r>
            <a:r>
              <a:rPr lang="es-ES" sz="3600" b="1" dirty="0">
                <a:solidFill>
                  <a:srgbClr val="25408F"/>
                </a:solidFill>
                <a:latin typeface="Calibri" panose="020F0502020204030204" pitchFamily="34" charset="0"/>
                <a:ea typeface="+mn-lt"/>
                <a:cs typeface="Calibri" panose="020F0502020204030204" pitchFamily="34" charset="0"/>
              </a:rPr>
              <a:t> </a:t>
            </a:r>
          </a:p>
          <a:p>
            <a:r>
              <a:rPr lang="es-ES" sz="3600" b="1" dirty="0">
                <a:solidFill>
                  <a:srgbClr val="25408F"/>
                </a:solidFill>
                <a:latin typeface="Calibri" panose="020F0502020204030204" pitchFamily="34" charset="0"/>
                <a:ea typeface="+mn-lt"/>
                <a:cs typeface="Calibri" panose="020F0502020204030204" pitchFamily="34" charset="0"/>
              </a:rPr>
              <a:t>&amp; Australia</a:t>
            </a:r>
            <a:endParaRPr lang="en-US" sz="3600" b="1" dirty="0">
              <a:solidFill>
                <a:srgbClr val="25408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465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794055" y="0"/>
            <a:ext cx="6712607" cy="1313273"/>
          </a:xfrm>
        </p:spPr>
        <p:txBody>
          <a:bodyPr>
            <a:normAutofit/>
          </a:bodyPr>
          <a:lstStyle/>
          <a:p>
            <a:r>
              <a:rPr lang="es-ES" sz="4400" dirty="0" err="1">
                <a:solidFill>
                  <a:srgbClr val="25408F"/>
                </a:solidFill>
                <a:latin typeface="Arial Black"/>
                <a:cs typeface="Calibri"/>
              </a:rPr>
              <a:t>What</a:t>
            </a:r>
            <a:r>
              <a:rPr lang="es-ES" sz="4400" dirty="0">
                <a:solidFill>
                  <a:srgbClr val="25408F"/>
                </a:solidFill>
                <a:latin typeface="Arial Black"/>
                <a:cs typeface="Calibri"/>
              </a:rPr>
              <a:t> </a:t>
            </a:r>
            <a:r>
              <a:rPr lang="es-ES" sz="4400" dirty="0" err="1">
                <a:solidFill>
                  <a:srgbClr val="25408F"/>
                </a:solidFill>
                <a:latin typeface="Arial Black"/>
                <a:cs typeface="Calibri"/>
              </a:rPr>
              <a:t>is</a:t>
            </a:r>
            <a:r>
              <a:rPr lang="es-ES" sz="4400" dirty="0">
                <a:solidFill>
                  <a:srgbClr val="25408F"/>
                </a:solidFill>
                <a:latin typeface="Arial Black"/>
                <a:cs typeface="Calibri"/>
              </a:rPr>
              <a:t> MENT</a:t>
            </a:r>
            <a:r>
              <a:rPr lang="es-ES" sz="4400" dirty="0">
                <a:solidFill>
                  <a:srgbClr val="41AD49"/>
                </a:solidFill>
                <a:latin typeface="Arial Black"/>
                <a:cs typeface="Calibri"/>
              </a:rPr>
              <a:t>UPP</a:t>
            </a:r>
            <a:r>
              <a:rPr lang="es-ES" sz="4400" dirty="0">
                <a:solidFill>
                  <a:srgbClr val="25408F"/>
                </a:solidFill>
                <a:latin typeface="Arial Black"/>
                <a:cs typeface="Calibri"/>
              </a:rPr>
              <a:t>?</a:t>
            </a:r>
          </a:p>
        </p:txBody>
      </p:sp>
      <p:sp>
        <p:nvSpPr>
          <p:cNvPr id="4" name="Marcador de texto 3">
            <a:extLst>
              <a:ext uri="{FF2B5EF4-FFF2-40B4-BE49-F238E27FC236}">
                <a16:creationId xmlns:a16="http://schemas.microsoft.com/office/drawing/2014/main" id="{E987E767-5B85-224A-B67C-EF3DCC3C6E4E}"/>
              </a:ext>
            </a:extLst>
          </p:cNvPr>
          <p:cNvSpPr txBox="1">
            <a:spLocks/>
          </p:cNvSpPr>
          <p:nvPr/>
        </p:nvSpPr>
        <p:spPr>
          <a:xfrm>
            <a:off x="1322490" y="5764902"/>
            <a:ext cx="2471565" cy="855045"/>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25408F"/>
                </a:solidFill>
                <a:latin typeface="Calibri" panose="020F0502020204030204" pitchFamily="34" charset="0"/>
                <a:cs typeface="Calibri" panose="020F0502020204030204" pitchFamily="34" charset="0"/>
              </a:rPr>
              <a:t>Project financed by the EU</a:t>
            </a:r>
          </a:p>
        </p:txBody>
      </p:sp>
      <p:sp>
        <p:nvSpPr>
          <p:cNvPr id="5" name="Marcador de texto 3">
            <a:extLst>
              <a:ext uri="{FF2B5EF4-FFF2-40B4-BE49-F238E27FC236}">
                <a16:creationId xmlns:a16="http://schemas.microsoft.com/office/drawing/2014/main" id="{2A81EFF3-5D8A-5F41-80E5-C8A4A311FC07}"/>
              </a:ext>
            </a:extLst>
          </p:cNvPr>
          <p:cNvSpPr txBox="1">
            <a:spLocks/>
          </p:cNvSpPr>
          <p:nvPr/>
        </p:nvSpPr>
        <p:spPr>
          <a:xfrm>
            <a:off x="4610409" y="5764902"/>
            <a:ext cx="2971181"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Highest ranked of over 100 proposals</a:t>
            </a:r>
          </a:p>
        </p:txBody>
      </p:sp>
      <p:sp>
        <p:nvSpPr>
          <p:cNvPr id="6" name="Marcador de texto 3">
            <a:extLst>
              <a:ext uri="{FF2B5EF4-FFF2-40B4-BE49-F238E27FC236}">
                <a16:creationId xmlns:a16="http://schemas.microsoft.com/office/drawing/2014/main" id="{C6654D18-03EA-7A4F-8DC3-9C9B96729964}"/>
              </a:ext>
            </a:extLst>
          </p:cNvPr>
          <p:cNvSpPr txBox="1">
            <a:spLocks/>
          </p:cNvSpPr>
          <p:nvPr/>
        </p:nvSpPr>
        <p:spPr>
          <a:xfrm>
            <a:off x="7851071" y="5764903"/>
            <a:ext cx="359095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13 European countries and Australia participating</a:t>
            </a:r>
          </a:p>
        </p:txBody>
      </p:sp>
      <p:pic>
        <p:nvPicPr>
          <p:cNvPr id="7" name="Imagen 6" descr="Gráfico, Gráfico de barras&#10;&#10;Descripción generada automáticamente">
            <a:extLst>
              <a:ext uri="{FF2B5EF4-FFF2-40B4-BE49-F238E27FC236}">
                <a16:creationId xmlns:a16="http://schemas.microsoft.com/office/drawing/2014/main" id="{A8F3AC1B-3FC0-5E4F-A97F-7860E4C5AEB3}"/>
              </a:ext>
            </a:extLst>
          </p:cNvPr>
          <p:cNvPicPr>
            <a:picLocks noChangeAspect="1"/>
          </p:cNvPicPr>
          <p:nvPr/>
        </p:nvPicPr>
        <p:blipFill>
          <a:blip r:embed="rId2"/>
          <a:stretch>
            <a:fillRect/>
          </a:stretch>
        </p:blipFill>
        <p:spPr>
          <a:xfrm>
            <a:off x="1892331" y="341841"/>
            <a:ext cx="1727200" cy="1291082"/>
          </a:xfrm>
          <a:prstGeom prst="rect">
            <a:avLst/>
          </a:prstGeom>
        </p:spPr>
      </p:pic>
      <p:pic>
        <p:nvPicPr>
          <p:cNvPr id="3074" name="Picture 2" descr="What is H2020? | IBSEN">
            <a:extLst>
              <a:ext uri="{FF2B5EF4-FFF2-40B4-BE49-F238E27FC236}">
                <a16:creationId xmlns:a16="http://schemas.microsoft.com/office/drawing/2014/main" id="{D3809B06-F830-9D43-B52F-7A37A9107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09190"/>
            <a:ext cx="3570761" cy="2019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ón Europea - Wikipedia, la enciclopedia libre">
            <a:extLst>
              <a:ext uri="{FF2B5EF4-FFF2-40B4-BE49-F238E27FC236}">
                <a16:creationId xmlns:a16="http://schemas.microsoft.com/office/drawing/2014/main" id="{A3AEECF3-8A30-5340-B5FB-A8D09B743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794" y="3038412"/>
            <a:ext cx="3224006" cy="27081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edalla de oro del ganador con cintas rojas aisladas. | Vector Premium">
            <a:extLst>
              <a:ext uri="{FF2B5EF4-FFF2-40B4-BE49-F238E27FC236}">
                <a16:creationId xmlns:a16="http://schemas.microsoft.com/office/drawing/2014/main" id="{47206311-6436-8F40-BB5A-ED8EA7B33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197" y="3109191"/>
            <a:ext cx="2449606" cy="2449606"/>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3">
            <a:extLst>
              <a:ext uri="{FF2B5EF4-FFF2-40B4-BE49-F238E27FC236}">
                <a16:creationId xmlns:a16="http://schemas.microsoft.com/office/drawing/2014/main" id="{8C43B499-E5DD-7C46-B201-7A01D5A6F2F5}"/>
              </a:ext>
            </a:extLst>
          </p:cNvPr>
          <p:cNvSpPr txBox="1">
            <a:spLocks/>
          </p:cNvSpPr>
          <p:nvPr/>
        </p:nvSpPr>
        <p:spPr>
          <a:xfrm>
            <a:off x="1865028" y="1908145"/>
            <a:ext cx="8461942" cy="855045"/>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rgbClr val="25408F"/>
                </a:solidFill>
                <a:latin typeface="Calibri" panose="020F0502020204030204" pitchFamily="34" charset="0"/>
                <a:cs typeface="Calibri" panose="020F0502020204030204" pitchFamily="34" charset="0"/>
              </a:rPr>
              <a:t>We seek to improve mental health in Small and Medium Enterprises (SMEs) in the construction, health and ICT sectors.</a:t>
            </a:r>
          </a:p>
        </p:txBody>
      </p:sp>
    </p:spTree>
    <p:extLst>
      <p:ext uri="{BB962C8B-B14F-4D97-AF65-F5344CB8AC3E}">
        <p14:creationId xmlns:p14="http://schemas.microsoft.com/office/powerpoint/2010/main" val="322617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596548" y="1086819"/>
            <a:ext cx="4231957" cy="3231090"/>
          </a:xfrm>
        </p:spPr>
        <p:txBody>
          <a:bodyPr vert="horz" lIns="91440" tIns="45720" rIns="91440" bIns="45720" rtlCol="0" anchor="b">
            <a:normAutofit/>
          </a:bodyPr>
          <a:lstStyle/>
          <a:p>
            <a:pPr>
              <a:lnSpc>
                <a:spcPct val="90000"/>
              </a:lnSpc>
            </a:pPr>
            <a:r>
              <a:rPr lang="es-ES_tradnl" sz="4400" dirty="0" err="1">
                <a:solidFill>
                  <a:srgbClr val="25408F"/>
                </a:solidFill>
                <a:latin typeface="Arial Black"/>
                <a:cs typeface="Calibri"/>
              </a:rPr>
              <a:t>Why</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is</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the</a:t>
            </a:r>
            <a:r>
              <a:rPr lang="es-ES_tradnl" sz="4400" dirty="0">
                <a:solidFill>
                  <a:srgbClr val="25408F"/>
                </a:solidFill>
                <a:latin typeface="Arial Black"/>
                <a:cs typeface="Calibri"/>
              </a:rPr>
              <a:t> MENT</a:t>
            </a:r>
            <a:r>
              <a:rPr lang="es-ES_tradnl" sz="4400" dirty="0">
                <a:solidFill>
                  <a:srgbClr val="41AD49"/>
                </a:solidFill>
                <a:latin typeface="Arial Black"/>
                <a:cs typeface="Calibri"/>
              </a:rPr>
              <a:t>UPP</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err="1">
                <a:solidFill>
                  <a:srgbClr val="25408F"/>
                </a:solidFill>
                <a:latin typeface="Arial Black"/>
                <a:cs typeface="Calibri"/>
              </a:rPr>
              <a:t>project</a:t>
            </a:r>
            <a:r>
              <a:rPr lang="es-ES_tradnl" sz="4400" dirty="0">
                <a:solidFill>
                  <a:srgbClr val="25408F"/>
                </a:solidFill>
                <a:latin typeface="Arial Black"/>
                <a:cs typeface="Calibri"/>
              </a:rPr>
              <a:t> </a:t>
            </a:r>
            <a:r>
              <a:rPr lang="es-ES_tradnl" sz="4400" dirty="0" err="1">
                <a:solidFill>
                  <a:srgbClr val="25408F"/>
                </a:solidFill>
                <a:latin typeface="Arial Black"/>
                <a:cs typeface="Calibri"/>
              </a:rPr>
              <a:t>important</a:t>
            </a:r>
            <a:r>
              <a:rPr lang="es-ES_tradnl" sz="4400" dirty="0">
                <a:solidFill>
                  <a:srgbClr val="25408F"/>
                </a:solidFill>
                <a:latin typeface="Arial Black"/>
                <a:cs typeface="Calibri"/>
              </a:rPr>
              <a:t>?</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8.png">
            <a:extLst>
              <a:ext uri="{FF2B5EF4-FFF2-40B4-BE49-F238E27FC236}">
                <a16:creationId xmlns:a16="http://schemas.microsoft.com/office/drawing/2014/main" id="{BB08DDD5-58D9-4FC2-A811-19A2AE3B9939}"/>
              </a:ext>
            </a:extLst>
          </p:cNvPr>
          <p:cNvPicPr/>
          <p:nvPr/>
        </p:nvPicPr>
        <p:blipFill>
          <a:blip r:embed="rId2"/>
          <a:srcRect l="18336" t="8296" r="32980" b="56462"/>
          <a:stretch>
            <a:fillRect/>
          </a:stretch>
        </p:blipFill>
        <p:spPr>
          <a:xfrm>
            <a:off x="4752176" y="480592"/>
            <a:ext cx="6931238" cy="5896815"/>
          </a:xfrm>
          <a:prstGeom prst="rect">
            <a:avLst/>
          </a:prstGeom>
          <a:ln/>
        </p:spPr>
      </p:pic>
    </p:spTree>
    <p:extLst>
      <p:ext uri="{BB962C8B-B14F-4D97-AF65-F5344CB8AC3E}">
        <p14:creationId xmlns:p14="http://schemas.microsoft.com/office/powerpoint/2010/main" val="316757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647075" y="3424999"/>
            <a:ext cx="4243589" cy="946278"/>
          </a:xfrm>
        </p:spPr>
        <p:txBody>
          <a:bodyPr vert="horz" lIns="91440" tIns="45720" rIns="91440" bIns="45720" rtlCol="0" anchor="b">
            <a:normAutofit/>
          </a:bodyPr>
          <a:lstStyle/>
          <a:p>
            <a:pPr>
              <a:lnSpc>
                <a:spcPct val="90000"/>
              </a:lnSpc>
            </a:pPr>
            <a:r>
              <a:rPr lang="es-ES_tradnl" dirty="0">
                <a:solidFill>
                  <a:srgbClr val="25408F"/>
                </a:solidFill>
                <a:latin typeface="Arial Black"/>
                <a:cs typeface="Calibri"/>
              </a:rPr>
              <a:t>Albania</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512741806"/>
              </p:ext>
            </p:extLst>
          </p:nvPr>
        </p:nvGraphicFramePr>
        <p:xfrm>
          <a:off x="5971309" y="487017"/>
          <a:ext cx="5746925" cy="5933661"/>
        </p:xfrm>
        <a:graphic>
          <a:graphicData uri="http://schemas.openxmlformats.org/drawingml/2006/table">
            <a:tbl>
              <a:tblPr firstRow="1" bandRow="1">
                <a:tableStyleId>{5C22544A-7EE6-4342-B048-85BDC9FD1C3A}</a:tableStyleId>
              </a:tblPr>
              <a:tblGrid>
                <a:gridCol w="5746925">
                  <a:extLst>
                    <a:ext uri="{9D8B030D-6E8A-4147-A177-3AD203B41FA5}">
                      <a16:colId xmlns:a16="http://schemas.microsoft.com/office/drawing/2014/main" val="165460500"/>
                    </a:ext>
                  </a:extLst>
                </a:gridCol>
              </a:tblGrid>
              <a:tr h="1977887">
                <a:tc>
                  <a:txBody>
                    <a:bodyPr/>
                    <a:lstStyle/>
                    <a:p>
                      <a:r>
                        <a:rPr lang="en-KR" sz="2000" b="1" i="0" dirty="0">
                          <a:latin typeface="Calibri" panose="020F0502020204030204" pitchFamily="34" charset="0"/>
                          <a:cs typeface="Calibri" panose="020F0502020204030204" pitchFamily="34" charset="0"/>
                        </a:rPr>
                        <a:t>Country specific fact #1 </a:t>
                      </a:r>
                    </a:p>
                    <a:p>
                      <a:r>
                        <a:rPr lang="en-KR" sz="2000" b="0" i="0" dirty="0">
                          <a:latin typeface="Calibri" panose="020F0502020204030204" pitchFamily="34" charset="0"/>
                          <a:cs typeface="Calibri" panose="020F0502020204030204" pitchFamily="34" charset="0"/>
                        </a:rPr>
                        <a:t>e.g. 4.8% of the population in Albania are diagnosed with depressive disorders, WHO Report 2017</a:t>
                      </a: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#2</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Anxiety disorders involved 3.56% of the population in Albania, “Lancet Commision on Global Mental Health” survey, 2019</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KR" sz="2000" b="1" i="0" dirty="0">
                          <a:solidFill>
                            <a:schemeClr val="bg1"/>
                          </a:solidFill>
                          <a:latin typeface="Calibri" panose="020F0502020204030204" pitchFamily="34" charset="0"/>
                          <a:cs typeface="Calibri" panose="020F0502020204030204" pitchFamily="34" charset="0"/>
                        </a:rPr>
                        <a:t>Country specific fact #3</a:t>
                      </a: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panose="020F0502020204030204" pitchFamily="34" charset="0"/>
                          <a:cs typeface="Calibri" panose="020F0502020204030204" pitchFamily="34" charset="0"/>
                        </a:rPr>
                        <a:t>e.g. stigma, etc </a:t>
                      </a:r>
                      <a:r>
                        <a:rPr lang="en-US" sz="2000" b="1" i="0" dirty="0">
                          <a:solidFill>
                            <a:schemeClr val="bg1"/>
                          </a:solidFill>
                          <a:latin typeface="Calibri"/>
                          <a:cs typeface="Calibri"/>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KR" sz="2000" b="0" i="0" dirty="0">
                        <a:solidFill>
                          <a:schemeClr val="bg1"/>
                        </a:solidFill>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425722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293289" y="2282649"/>
            <a:ext cx="4718048" cy="2027826"/>
          </a:xfrm>
        </p:spPr>
        <p:txBody>
          <a:bodyPr vert="horz" lIns="91440" tIns="45720" rIns="91440" bIns="45720" rtlCol="0" anchor="b">
            <a:noAutofit/>
          </a:bodyPr>
          <a:lstStyle/>
          <a:p>
            <a:pPr algn="ctr">
              <a:lnSpc>
                <a:spcPct val="90000"/>
              </a:lnSpc>
            </a:pPr>
            <a:r>
              <a:rPr lang="es-ES_tradnl" sz="4400" dirty="0" err="1">
                <a:solidFill>
                  <a:srgbClr val="25408F"/>
                </a:solidFill>
                <a:latin typeface="Arial Black"/>
                <a:cs typeface="Calibri"/>
              </a:rPr>
              <a:t>Workplace</a:t>
            </a:r>
            <a:r>
              <a:rPr lang="es-ES_tradnl" sz="4400" dirty="0">
                <a:solidFill>
                  <a:srgbClr val="25408F"/>
                </a:solidFill>
                <a:latin typeface="Arial Black"/>
                <a:cs typeface="Calibri"/>
              </a:rPr>
              <a:t> </a:t>
            </a:r>
            <a:br>
              <a:rPr lang="es-ES_tradnl" sz="4400" dirty="0">
                <a:solidFill>
                  <a:srgbClr val="25408F"/>
                </a:solidFill>
                <a:latin typeface="Arial Black"/>
                <a:cs typeface="Calibri"/>
              </a:rPr>
            </a:br>
            <a:r>
              <a:rPr lang="es-ES_tradnl" sz="4400" dirty="0">
                <a:solidFill>
                  <a:srgbClr val="25408F"/>
                </a:solidFill>
                <a:latin typeface="Arial Black"/>
                <a:cs typeface="Calibri"/>
              </a:rPr>
              <a:t>Mental </a:t>
            </a:r>
            <a:r>
              <a:rPr lang="es-ES_tradnl" sz="4400" dirty="0" err="1">
                <a:solidFill>
                  <a:srgbClr val="25408F"/>
                </a:solidFill>
                <a:latin typeface="Arial Black"/>
                <a:cs typeface="Calibri"/>
              </a:rPr>
              <a:t>Health</a:t>
            </a:r>
            <a:r>
              <a:rPr lang="es-ES_tradnl" sz="4400" dirty="0">
                <a:solidFill>
                  <a:srgbClr val="25408F"/>
                </a:solidFill>
                <a:latin typeface="Arial Black"/>
                <a:cs typeface="Calibri"/>
              </a:rPr>
              <a:t> </a:t>
            </a:r>
            <a:endParaRPr lang="de-DE"/>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82798238"/>
              </p:ext>
            </p:extLst>
          </p:nvPr>
        </p:nvGraphicFramePr>
        <p:xfrm>
          <a:off x="5521351" y="445273"/>
          <a:ext cx="6196885" cy="5933661"/>
        </p:xfrm>
        <a:graphic>
          <a:graphicData uri="http://schemas.openxmlformats.org/drawingml/2006/table">
            <a:tbl>
              <a:tblPr firstRow="1" bandRow="1">
                <a:tableStyleId>{5C22544A-7EE6-4342-B048-85BDC9FD1C3A}</a:tableStyleId>
              </a:tblPr>
              <a:tblGrid>
                <a:gridCol w="6196885">
                  <a:extLst>
                    <a:ext uri="{9D8B030D-6E8A-4147-A177-3AD203B41FA5}">
                      <a16:colId xmlns:a16="http://schemas.microsoft.com/office/drawing/2014/main" val="165460500"/>
                    </a:ext>
                  </a:extLst>
                </a:gridCol>
              </a:tblGrid>
              <a:tr h="1977887">
                <a:tc>
                  <a:txBody>
                    <a:bodyPr/>
                    <a:lstStyle/>
                    <a:p>
                      <a:r>
                        <a:rPr lang="en-US" sz="2000" b="1" i="0" dirty="0">
                          <a:latin typeface="Calibri" panose="020F0502020204030204" pitchFamily="34" charset="0"/>
                          <a:cs typeface="Calibri" panose="020F0502020204030204" pitchFamily="34" charset="0"/>
                        </a:rPr>
                        <a:t>A healthy workplace can:</a:t>
                      </a:r>
                      <a:endParaRPr lang="en-KR" sz="2000" b="1" i="0" dirty="0">
                        <a:latin typeface="Calibri" panose="020F0502020204030204" pitchFamily="34" charset="0"/>
                        <a:cs typeface="Calibri" panose="020F0502020204030204" pitchFamily="34" charset="0"/>
                      </a:endParaRPr>
                    </a:p>
                    <a:p>
                      <a:pPr lvl="0">
                        <a:buNone/>
                      </a:pPr>
                      <a:endParaRPr lang="en-US" sz="2000" b="0" i="0" dirty="0">
                        <a:latin typeface="Calibri" panose="020F0502020204030204" pitchFamily="34" charset="0"/>
                        <a:cs typeface="Calibri" panose="020F0502020204030204" pitchFamily="34" charset="0"/>
                      </a:endParaRPr>
                    </a:p>
                    <a:p>
                      <a:pPr marL="342900" marR="0" indent="-342900" algn="l" rtl="0" eaLnBrk="1" fontAlgn="auto" latinLnBrk="0" hangingPunct="1">
                        <a:lnSpc>
                          <a:spcPct val="100000"/>
                        </a:lnSpc>
                        <a:spcBef>
                          <a:spcPts val="0"/>
                        </a:spcBef>
                        <a:spcAft>
                          <a:spcPts val="0"/>
                        </a:spcAft>
                        <a:buClrTx/>
                        <a:buSzTx/>
                        <a:buFont typeface="Arial"/>
                        <a:buChar char="•"/>
                      </a:pPr>
                      <a:r>
                        <a:rPr lang="en-KR" sz="2000" b="0" i="0" dirty="0">
                          <a:latin typeface="Calibri" panose="020F0502020204030204" pitchFamily="34" charset="0"/>
                          <a:cs typeface="Calibri" panose="020F0502020204030204" pitchFamily="34" charset="0"/>
                        </a:rPr>
                        <a:t>Enhance the productivty of employees </a:t>
                      </a:r>
                    </a:p>
                    <a:p>
                      <a:pPr marL="342900" marR="0" indent="-342900" algn="l" rtl="0" eaLnBrk="1" fontAlgn="auto" latinLnBrk="0" hangingPunct="1">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Boost performance and engagement of employees</a:t>
                      </a:r>
                      <a:endParaRPr lang="en-KR" sz="2000" b="0" i="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US" sz="2000" b="0" i="0" dirty="0">
                          <a:latin typeface="Calibri" panose="020F0502020204030204" pitchFamily="34" charset="0"/>
                          <a:cs typeface="Calibri" panose="020F0502020204030204" pitchFamily="34" charset="0"/>
                        </a:rPr>
                        <a:t>Increase job satisfaction</a:t>
                      </a:r>
                      <a:endParaRPr lang="en-KR" sz="2000" b="0" i="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i="0" dirty="0" err="1">
                          <a:solidFill>
                            <a:schemeClr val="bg1"/>
                          </a:solidFill>
                          <a:latin typeface="Calibri" panose="020F0502020204030204" pitchFamily="34" charset="0"/>
                          <a:cs typeface="Calibri" panose="020F0502020204030204" pitchFamily="34" charset="0"/>
                        </a:rPr>
                        <a:t>How</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to</a:t>
                      </a:r>
                      <a:r>
                        <a:rPr lang="de-DE" sz="2000" b="1" i="0" dirty="0">
                          <a:solidFill>
                            <a:schemeClr val="bg1"/>
                          </a:solidFill>
                          <a:latin typeface="Calibri" panose="020F0502020204030204" pitchFamily="34" charset="0"/>
                          <a:cs typeface="Calibri" panose="020F0502020204030204" pitchFamily="34" charset="0"/>
                        </a:rPr>
                        <a:t> </a:t>
                      </a:r>
                      <a:r>
                        <a:rPr lang="de-DE" sz="2000" b="1" i="0" dirty="0" err="1">
                          <a:solidFill>
                            <a:schemeClr val="bg1"/>
                          </a:solidFill>
                          <a:latin typeface="Calibri" panose="020F0502020204030204" pitchFamily="34" charset="0"/>
                          <a:cs typeface="Calibri" panose="020F0502020204030204" pitchFamily="34" charset="0"/>
                        </a:rPr>
                        <a:t>create</a:t>
                      </a:r>
                      <a:r>
                        <a:rPr lang="de-DE" sz="2000" b="1" i="0" dirty="0">
                          <a:solidFill>
                            <a:schemeClr val="bg1"/>
                          </a:solidFill>
                          <a:latin typeface="Calibri" panose="020F0502020204030204" pitchFamily="34" charset="0"/>
                          <a:cs typeface="Calibri" panose="020F0502020204030204" pitchFamily="34" charset="0"/>
                        </a:rPr>
                        <a:t> a </a:t>
                      </a:r>
                      <a:r>
                        <a:rPr lang="en-KR" sz="2000" b="1" i="0" dirty="0">
                          <a:solidFill>
                            <a:schemeClr val="bg1"/>
                          </a:solidFill>
                          <a:latin typeface="Calibri" panose="020F0502020204030204" pitchFamily="34" charset="0"/>
                          <a:cs typeface="Calibri" panose="020F0502020204030204" pitchFamily="34" charset="0"/>
                        </a:rPr>
                        <a:t>healthy workplace:</a:t>
                      </a:r>
                    </a:p>
                    <a:p>
                      <a:pPr marL="0" marR="0" lvl="0" indent="0" algn="l">
                        <a:lnSpc>
                          <a:spcPct val="100000"/>
                        </a:lnSpc>
                        <a:spcBef>
                          <a:spcPts val="0"/>
                        </a:spcBef>
                        <a:spcAft>
                          <a:spcPts val="0"/>
                        </a:spcAft>
                        <a:buClrTx/>
                        <a:buSzTx/>
                        <a:buFontTx/>
                        <a:buNone/>
                      </a:pPr>
                      <a:endParaRPr lang="en-US" sz="2000" b="0" i="0" dirty="0">
                        <a:solidFill>
                          <a:schemeClr val="bg1"/>
                        </a:solidFill>
                        <a:latin typeface="Calibri" panose="020F0502020204030204" pitchFamily="34" charset="0"/>
                        <a:cs typeface="Calibri" panose="020F0502020204030204" pitchFamily="34" charset="0"/>
                      </a:endParaRPr>
                    </a:p>
                    <a:p>
                      <a:pPr marL="342900" marR="0" lvl="0" indent="-342900" algn="l" rtl="0" eaLnBrk="1" fontAlgn="auto" latinLnBrk="0" hangingPunct="1">
                        <a:lnSpc>
                          <a:spcPct val="100000"/>
                        </a:lnSpc>
                        <a:spcBef>
                          <a:spcPts val="0"/>
                        </a:spcBef>
                        <a:spcAft>
                          <a:spcPts val="0"/>
                        </a:spcAft>
                        <a:buClrTx/>
                        <a:buSzTx/>
                        <a:buFont typeface="Arial"/>
                        <a:buChar char="•"/>
                      </a:pPr>
                      <a:r>
                        <a:rPr lang="en-US" sz="2000" b="0" i="0" dirty="0">
                          <a:solidFill>
                            <a:schemeClr val="bg1"/>
                          </a:solidFill>
                          <a:latin typeface="Calibri" panose="020F0502020204030204" pitchFamily="34" charset="0"/>
                          <a:cs typeface="Calibri" panose="020F0502020204030204" pitchFamily="34" charset="0"/>
                        </a:rPr>
                        <a:t>Talk about </a:t>
                      </a:r>
                      <a:r>
                        <a:rPr lang="en-KR" sz="2000" b="0" i="0" dirty="0">
                          <a:solidFill>
                            <a:schemeClr val="bg1"/>
                          </a:solidFill>
                          <a:latin typeface="Calibri" panose="020F0502020204030204" pitchFamily="34" charset="0"/>
                          <a:cs typeface="Calibri" panose="020F0502020204030204" pitchFamily="34" charset="0"/>
                        </a:rPr>
                        <a:t>mental health </a:t>
                      </a: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Enhance awareness of mental health</a:t>
                      </a:r>
                      <a:endParaRPr lang="en-KR" sz="2000" dirty="0">
                        <a:latin typeface="Calibri" panose="020F0502020204030204" pitchFamily="34" charset="0"/>
                        <a:cs typeface="Calibri" panose="020F0502020204030204" pitchFamily="34" charset="0"/>
                      </a:endParaRPr>
                    </a:p>
                    <a:p>
                      <a:pPr marL="342900" marR="0" lvl="0" indent="-342900" algn="l">
                        <a:lnSpc>
                          <a:spcPct val="100000"/>
                        </a:lnSpc>
                        <a:spcBef>
                          <a:spcPts val="0"/>
                        </a:spcBef>
                        <a:spcAft>
                          <a:spcPts val="0"/>
                        </a:spcAft>
                        <a:buClrTx/>
                        <a:buSzTx/>
                        <a:buFont typeface="Arial"/>
                        <a:buChar char="•"/>
                      </a:pPr>
                      <a:r>
                        <a:rPr lang="en-KR" sz="2000" b="0" i="0" dirty="0">
                          <a:solidFill>
                            <a:schemeClr val="bg1"/>
                          </a:solidFill>
                          <a:latin typeface="Calibri" panose="020F0502020204030204" pitchFamily="34" charset="0"/>
                          <a:cs typeface="Calibri" panose="020F0502020204030204" pitchFamily="34" charset="0"/>
                        </a:rPr>
                        <a:t>Direct employees that need help to support </a:t>
                      </a:r>
                      <a:endParaRPr lang="en-KR" sz="2000" dirty="0">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i="0" dirty="0">
                          <a:solidFill>
                            <a:schemeClr val="bg1"/>
                          </a:solidFill>
                          <a:latin typeface="Calibri" panose="020F0502020204030204" pitchFamily="34" charset="0"/>
                          <a:cs typeface="Calibri" panose="020F0502020204030204" pitchFamily="34" charset="0"/>
                        </a:rPr>
                        <a:t>For Research Officers: Please add in here any relevant workplace mental health statistics for your country </a:t>
                      </a:r>
                      <a:endParaRPr lang="en-KR" sz="2000" b="1" i="0" dirty="0">
                        <a:solidFill>
                          <a:schemeClr val="bg1"/>
                        </a:solidFill>
                        <a:latin typeface="Calibri" panose="020F0502020204030204" pitchFamily="34" charset="0"/>
                        <a:cs typeface="Calibri" panose="020F0502020204030204" pitchFamily="34" charset="0"/>
                      </a:endParaRPr>
                    </a:p>
                    <a:p>
                      <a:endParaRPr lang="en-KR" sz="2000" dirty="0">
                        <a:latin typeface="Calibri" panose="020F0502020204030204" pitchFamily="34" charset="0"/>
                        <a:cs typeface="Calibri" panose="020F0502020204030204" pitchFamily="34" charset="0"/>
                      </a:endParaRPr>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05958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428E86E-1B28-F746-8A95-87811C673925}"/>
              </a:ext>
            </a:extLst>
          </p:cNvPr>
          <p:cNvSpPr>
            <a:spLocks noGrp="1"/>
          </p:cNvSpPr>
          <p:nvPr>
            <p:ph type="title"/>
          </p:nvPr>
        </p:nvSpPr>
        <p:spPr>
          <a:xfrm>
            <a:off x="391649" y="3197456"/>
            <a:ext cx="4690139" cy="1108272"/>
          </a:xfrm>
        </p:spPr>
        <p:txBody>
          <a:bodyPr vert="horz" lIns="91440" tIns="45720" rIns="91440" bIns="45720" rtlCol="0" anchor="b">
            <a:noAutofit/>
          </a:bodyPr>
          <a:lstStyle/>
          <a:p>
            <a:pPr>
              <a:lnSpc>
                <a:spcPct val="90000"/>
              </a:lnSpc>
            </a:pPr>
            <a:r>
              <a:rPr lang="es-ES_tradnl" dirty="0" err="1">
                <a:solidFill>
                  <a:srgbClr val="25408F"/>
                </a:solidFill>
                <a:latin typeface="Arial Black"/>
                <a:cs typeface="Calibri"/>
              </a:rPr>
              <a:t>Construction</a:t>
            </a:r>
            <a:r>
              <a:rPr lang="es-ES_tradnl" dirty="0">
                <a:solidFill>
                  <a:srgbClr val="25408F"/>
                </a:solidFill>
                <a:latin typeface="Arial Black"/>
                <a:cs typeface="Calibri"/>
              </a:rPr>
              <a:t> Sector </a:t>
            </a:r>
            <a:endParaRPr lang="es-ES_tradnl" dirty="0">
              <a:solidFill>
                <a:srgbClr val="25408F"/>
              </a:solidFill>
              <a:latin typeface="Arial Black"/>
              <a:cs typeface="Calibri" panose="020F0502020204030204" pitchFamily="34" charset="0"/>
            </a:endParaRP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71DB62"/>
          </a:solidFill>
          <a:ln w="38100" cap="rnd">
            <a:solidFill>
              <a:srgbClr val="71DB6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85CF0584-40A3-4741-B0F2-0EF345C027C3}"/>
              </a:ext>
            </a:extLst>
          </p:cNvPr>
          <p:cNvGraphicFramePr>
            <a:graphicFrameLocks noGrp="1"/>
          </p:cNvGraphicFramePr>
          <p:nvPr>
            <p:extLst>
              <p:ext uri="{D42A27DB-BD31-4B8C-83A1-F6EECF244321}">
                <p14:modId xmlns:p14="http://schemas.microsoft.com/office/powerpoint/2010/main" val="1370296743"/>
              </p:ext>
            </p:extLst>
          </p:nvPr>
        </p:nvGraphicFramePr>
        <p:xfrm>
          <a:off x="5791200" y="487017"/>
          <a:ext cx="5927034" cy="5933661"/>
        </p:xfrm>
        <a:graphic>
          <a:graphicData uri="http://schemas.openxmlformats.org/drawingml/2006/table">
            <a:tbl>
              <a:tblPr firstRow="1" bandRow="1">
                <a:tableStyleId>{5C22544A-7EE6-4342-B048-85BDC9FD1C3A}</a:tableStyleId>
              </a:tblPr>
              <a:tblGrid>
                <a:gridCol w="5927034">
                  <a:extLst>
                    <a:ext uri="{9D8B030D-6E8A-4147-A177-3AD203B41FA5}">
                      <a16:colId xmlns:a16="http://schemas.microsoft.com/office/drawing/2014/main" val="165460500"/>
                    </a:ext>
                  </a:extLst>
                </a:gridCol>
              </a:tblGrid>
              <a:tr h="1977887">
                <a:tc>
                  <a:txBody>
                    <a:bodyPr/>
                    <a:lstStyle/>
                    <a:p>
                      <a:pPr marL="342900" indent="-342900">
                        <a:buFont typeface="Wingdings" pitchFamily="2" charset="2"/>
                        <a:buChar char="§"/>
                      </a:pPr>
                      <a:r>
                        <a:rPr lang="de-DE" sz="2000" b="1" i="0" dirty="0" err="1">
                          <a:latin typeface="Calibri"/>
                          <a:cs typeface="Calibri"/>
                        </a:rPr>
                        <a:t>Employees</a:t>
                      </a:r>
                      <a:r>
                        <a:rPr lang="de-DE" sz="2000" b="1" i="0" dirty="0">
                          <a:latin typeface="Calibri"/>
                          <a:cs typeface="Calibri"/>
                        </a:rPr>
                        <a:t> in </a:t>
                      </a:r>
                      <a:r>
                        <a:rPr lang="de-DE" sz="2000" b="1" i="0" dirty="0" err="1">
                          <a:latin typeface="Calibri"/>
                          <a:cs typeface="Calibri"/>
                        </a:rPr>
                        <a:t>some</a:t>
                      </a:r>
                      <a:r>
                        <a:rPr lang="de-DE" sz="2000" b="1" i="0" dirty="0">
                          <a:latin typeface="Calibri"/>
                          <a:cs typeface="Calibri"/>
                        </a:rPr>
                        <a:t> </a:t>
                      </a:r>
                      <a:r>
                        <a:rPr lang="de-DE" sz="2000" b="1" i="0" dirty="0" err="1">
                          <a:latin typeface="Calibri"/>
                          <a:cs typeface="Calibri"/>
                        </a:rPr>
                        <a:t>sectors</a:t>
                      </a:r>
                      <a:r>
                        <a:rPr lang="de-DE" sz="2000" b="1" i="0" dirty="0">
                          <a:latin typeface="Calibri"/>
                          <a:cs typeface="Calibri"/>
                        </a:rPr>
                        <a:t> </a:t>
                      </a:r>
                      <a:r>
                        <a:rPr lang="de-DE" sz="2000" b="1" i="0" dirty="0" err="1">
                          <a:latin typeface="Calibri"/>
                          <a:cs typeface="Calibri"/>
                        </a:rPr>
                        <a:t>are</a:t>
                      </a:r>
                      <a:r>
                        <a:rPr lang="de-DE" sz="2000" b="1" i="0" dirty="0">
                          <a:latin typeface="Calibri"/>
                          <a:cs typeface="Calibri"/>
                        </a:rPr>
                        <a:t> </a:t>
                      </a:r>
                      <a:r>
                        <a:rPr lang="de-DE" sz="2000" b="1" i="0" dirty="0" err="1">
                          <a:latin typeface="Calibri"/>
                          <a:cs typeface="Calibri"/>
                        </a:rPr>
                        <a:t>more</a:t>
                      </a:r>
                      <a:r>
                        <a:rPr lang="de-DE" sz="2000" b="1" i="0" dirty="0">
                          <a:latin typeface="Calibri"/>
                          <a:cs typeface="Calibri"/>
                        </a:rPr>
                        <a:t> </a:t>
                      </a:r>
                      <a:r>
                        <a:rPr lang="de-DE" sz="2000" b="1" i="0" dirty="0" err="1">
                          <a:latin typeface="Calibri"/>
                          <a:cs typeface="Calibri"/>
                        </a:rPr>
                        <a:t>likely</a:t>
                      </a:r>
                      <a:r>
                        <a:rPr lang="de-DE" sz="2000" b="1" i="0" dirty="0">
                          <a:latin typeface="Calibri"/>
                          <a:cs typeface="Calibri"/>
                        </a:rPr>
                        <a:t> </a:t>
                      </a:r>
                      <a:r>
                        <a:rPr lang="de-DE" sz="2000" b="1" i="0" dirty="0" err="1">
                          <a:latin typeface="Calibri"/>
                          <a:cs typeface="Calibri"/>
                        </a:rPr>
                        <a:t>to</a:t>
                      </a:r>
                      <a:r>
                        <a:rPr lang="de-DE" sz="2000" b="1" i="0" dirty="0">
                          <a:latin typeface="Calibri"/>
                          <a:cs typeface="Calibri"/>
                        </a:rPr>
                        <a:t> </a:t>
                      </a:r>
                      <a:r>
                        <a:rPr lang="de-DE" sz="2000" b="1" i="0" dirty="0" err="1">
                          <a:latin typeface="Calibri"/>
                          <a:cs typeface="Calibri"/>
                        </a:rPr>
                        <a:t>have</a:t>
                      </a:r>
                      <a:r>
                        <a:rPr lang="de-DE" sz="2000" b="1" i="0" dirty="0">
                          <a:latin typeface="Calibri"/>
                          <a:cs typeface="Calibri"/>
                        </a:rPr>
                        <a:t> </a:t>
                      </a:r>
                      <a:r>
                        <a:rPr lang="de-DE" sz="2000" b="1" i="0" u="none" strike="noStrike" noProof="0" dirty="0">
                          <a:latin typeface="Calibri"/>
                        </a:rPr>
                        <a:t>high </a:t>
                      </a:r>
                      <a:r>
                        <a:rPr lang="de-DE" sz="2000" b="1" i="0" u="none" strike="noStrike" noProof="0" dirty="0" err="1">
                          <a:latin typeface="Calibri"/>
                        </a:rPr>
                        <a:t>levels</a:t>
                      </a:r>
                      <a:r>
                        <a:rPr lang="de-DE" sz="2000" b="1" i="0" u="none" strike="noStrike" noProof="0" dirty="0">
                          <a:latin typeface="Calibri"/>
                        </a:rPr>
                        <a:t> </a:t>
                      </a:r>
                      <a:r>
                        <a:rPr lang="de-DE" sz="2000" b="1" i="0" u="none" strike="noStrike" noProof="0" dirty="0" err="1">
                          <a:latin typeface="Calibri"/>
                        </a:rPr>
                        <a:t>of</a:t>
                      </a:r>
                      <a:r>
                        <a:rPr lang="de-DE" sz="2000" b="1" i="0" u="none" strike="noStrike" noProof="0" dirty="0">
                          <a:latin typeface="Calibri"/>
                        </a:rPr>
                        <a:t> </a:t>
                      </a:r>
                      <a:r>
                        <a:rPr lang="de-DE" sz="2000" b="1" i="0" u="none" strike="noStrike" noProof="0" dirty="0" err="1">
                          <a:latin typeface="Calibri"/>
                        </a:rPr>
                        <a:t>occupational</a:t>
                      </a:r>
                      <a:r>
                        <a:rPr lang="de-DE" sz="2000" b="1" i="0" u="none" strike="noStrike" noProof="0" dirty="0">
                          <a:latin typeface="Calibri"/>
                        </a:rPr>
                        <a:t> stress and </a:t>
                      </a:r>
                      <a:r>
                        <a:rPr lang="de-DE" sz="2000" b="1" i="0" u="none" strike="noStrike" noProof="0" dirty="0" err="1">
                          <a:latin typeface="Calibri"/>
                        </a:rPr>
                        <a:t>burnout</a:t>
                      </a:r>
                      <a:r>
                        <a:rPr lang="de-DE" sz="2000" b="1" i="0" u="none" strike="noStrike" noProof="0" dirty="0">
                          <a:latin typeface="Calibri"/>
                        </a:rPr>
                        <a:t>, and </a:t>
                      </a:r>
                      <a:r>
                        <a:rPr lang="de-DE" sz="2000" b="1" i="0" u="none" strike="noStrike" noProof="0" dirty="0" err="1">
                          <a:latin typeface="Calibri"/>
                        </a:rPr>
                        <a:t>increased</a:t>
                      </a:r>
                      <a:r>
                        <a:rPr lang="de-DE" sz="2000" b="1" i="0" u="none" strike="noStrike" noProof="0" dirty="0">
                          <a:latin typeface="Calibri"/>
                        </a:rPr>
                        <a:t> </a:t>
                      </a:r>
                      <a:r>
                        <a:rPr lang="de-DE" sz="2000" b="1" i="0" u="none" strike="noStrike" noProof="0" dirty="0" err="1">
                          <a:latin typeface="Calibri"/>
                        </a:rPr>
                        <a:t>risk</a:t>
                      </a:r>
                      <a:r>
                        <a:rPr lang="de-DE" sz="2000" b="1" i="0" u="none" strike="noStrike" noProof="0" dirty="0">
                          <a:latin typeface="Calibri"/>
                        </a:rPr>
                        <a:t> </a:t>
                      </a:r>
                      <a:r>
                        <a:rPr lang="de-DE" sz="2000" b="1" i="0" u="none" strike="noStrike" noProof="0" dirty="0" err="1">
                          <a:latin typeface="Calibri"/>
                        </a:rPr>
                        <a:t>to</a:t>
                      </a:r>
                      <a:r>
                        <a:rPr lang="de-DE" sz="2000" b="1" i="0" u="none" strike="noStrike" noProof="0" dirty="0">
                          <a:latin typeface="Calibri"/>
                        </a:rPr>
                        <a:t> </a:t>
                      </a:r>
                      <a:r>
                        <a:rPr lang="de-DE" sz="2000" b="1" i="0" u="none" strike="noStrike" noProof="0" dirty="0" err="1">
                          <a:latin typeface="Calibri"/>
                        </a:rPr>
                        <a:t>anxiety</a:t>
                      </a:r>
                      <a:r>
                        <a:rPr lang="de-DE" sz="2000" b="1" i="0" u="none" strike="noStrike" noProof="0" dirty="0">
                          <a:latin typeface="Calibri"/>
                        </a:rPr>
                        <a:t> </a:t>
                      </a:r>
                      <a:r>
                        <a:rPr lang="de-DE" sz="2000" b="1" i="0" u="none" strike="noStrike" noProof="0" dirty="0" err="1">
                          <a:latin typeface="Calibri"/>
                        </a:rPr>
                        <a:t>and</a:t>
                      </a:r>
                      <a:r>
                        <a:rPr lang="de-DE" sz="2000" b="1" i="0" u="none" strike="noStrike" noProof="0" dirty="0">
                          <a:latin typeface="Calibri"/>
                        </a:rPr>
                        <a:t> </a:t>
                      </a:r>
                      <a:r>
                        <a:rPr lang="de-DE" sz="2000" b="1" i="0" u="none" strike="noStrike" noProof="0" dirty="0" err="1">
                          <a:latin typeface="Calibri"/>
                        </a:rPr>
                        <a:t>depression</a:t>
                      </a:r>
                      <a:endParaRPr lang="de-DE" sz="2000" b="1" i="0" u="none" strike="noStrike" noProof="0" dirty="0">
                        <a:latin typeface="Calibri"/>
                      </a:endParaRPr>
                    </a:p>
                    <a:p>
                      <a:pPr marL="342900" indent="-342900">
                        <a:buFont typeface="Wingdings" pitchFamily="2" charset="2"/>
                        <a:buChar char="§"/>
                      </a:pPr>
                      <a:endParaRPr lang="de-DE" sz="2000" b="1" i="0" dirty="0" err="1">
                        <a:latin typeface="Calibri"/>
                        <a:cs typeface="Calibri"/>
                      </a:endParaRPr>
                    </a:p>
                    <a:p>
                      <a:pPr marL="342900" lvl="0" indent="-342900">
                        <a:buFont typeface="Wingdings" pitchFamily="2" charset="2"/>
                        <a:buChar char="§"/>
                      </a:pPr>
                      <a:r>
                        <a:rPr lang="de-DE" sz="2000" b="1" i="0" dirty="0">
                          <a:latin typeface="Calibri"/>
                          <a:cs typeface="Calibri"/>
                        </a:rPr>
                        <a:t>Research </a:t>
                      </a:r>
                      <a:r>
                        <a:rPr lang="de-DE" sz="2000" b="1" i="0" dirty="0" err="1">
                          <a:latin typeface="Calibri"/>
                          <a:cs typeface="Calibri"/>
                        </a:rPr>
                        <a:t>identifies</a:t>
                      </a:r>
                      <a:r>
                        <a:rPr lang="en-KR" sz="2000" b="1" i="0" dirty="0">
                          <a:latin typeface="Calibri"/>
                          <a:cs typeface="Calibri"/>
                        </a:rPr>
                        <a:t> – </a:t>
                      </a:r>
                      <a:r>
                        <a:rPr lang="en-KR" sz="2000" b="1" i="0" dirty="0" err="1">
                          <a:latin typeface="Calibri"/>
                          <a:cs typeface="Calibri"/>
                        </a:rPr>
                        <a:t>healthcare</a:t>
                      </a:r>
                      <a:r>
                        <a:rPr lang="en-KR" sz="2000" b="1" i="0" dirty="0">
                          <a:latin typeface="Calibri"/>
                          <a:cs typeface="Calibri"/>
                        </a:rPr>
                        <a:t>, ICT, </a:t>
                      </a:r>
                      <a:r>
                        <a:rPr lang="en-KR" sz="2000" b="1" i="0" dirty="0" err="1">
                          <a:latin typeface="Calibri"/>
                          <a:cs typeface="Calibri"/>
                        </a:rPr>
                        <a:t>construction</a:t>
                      </a:r>
                      <a:endParaRPr lang="de-DE" sz="2000" b="1" i="0" dirty="0">
                        <a:latin typeface="Calibri"/>
                        <a:cs typeface="Calibri"/>
                      </a:endParaRPr>
                    </a:p>
                  </a:txBody>
                  <a:tcPr anchor="ctr">
                    <a:solidFill>
                      <a:srgbClr val="41AD49"/>
                    </a:solidFill>
                  </a:tcPr>
                </a:tc>
                <a:extLst>
                  <a:ext uri="{0D108BD9-81ED-4DB2-BD59-A6C34878D82A}">
                    <a16:rowId xmlns:a16="http://schemas.microsoft.com/office/drawing/2014/main" val="1911331816"/>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#1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rtl="0" eaLnBrk="1" fontAlgn="auto" latinLnBrk="0" hangingPunct="1">
                        <a:lnSpc>
                          <a:spcPct val="100000"/>
                        </a:lnSpc>
                        <a:spcBef>
                          <a:spcPts val="0"/>
                        </a:spcBef>
                        <a:spcAft>
                          <a:spcPts val="0"/>
                        </a:spcAft>
                        <a:buClrTx/>
                        <a:buSzTx/>
                        <a:buFontTx/>
                        <a:buNone/>
                      </a:pPr>
                      <a:r>
                        <a:rPr lang="en-KR" sz="2000" b="0" i="0" dirty="0">
                          <a:solidFill>
                            <a:schemeClr val="bg1"/>
                          </a:solidFill>
                          <a:latin typeface="Calibri"/>
                          <a:cs typeface="Calibri"/>
                        </a:rPr>
                        <a:t>(e.g. Higher level of stigma, transient nature of the workforce, often physically demanding work)</a:t>
                      </a:r>
                    </a:p>
                    <a:p>
                      <a:endParaRPr lang="en-KR" sz="2000" dirty="0"/>
                    </a:p>
                  </a:txBody>
                  <a:tcPr anchor="ctr">
                    <a:solidFill>
                      <a:srgbClr val="25408F"/>
                    </a:solidFill>
                  </a:tcPr>
                </a:tc>
                <a:extLst>
                  <a:ext uri="{0D108BD9-81ED-4DB2-BD59-A6C34878D82A}">
                    <a16:rowId xmlns:a16="http://schemas.microsoft.com/office/drawing/2014/main" val="4007513298"/>
                  </a:ext>
                </a:extLst>
              </a:tr>
              <a:tr h="1977887">
                <a:tc>
                  <a:txBody>
                    <a:bodyPr/>
                    <a:lstStyle/>
                    <a:p>
                      <a:pPr marL="0" marR="0" lvl="0" indent="0" algn="l" rtl="0" eaLnBrk="1" fontAlgn="auto" latinLnBrk="0" hangingPunct="1">
                        <a:lnSpc>
                          <a:spcPct val="100000"/>
                        </a:lnSpc>
                        <a:spcBef>
                          <a:spcPts val="0"/>
                        </a:spcBef>
                        <a:spcAft>
                          <a:spcPts val="0"/>
                        </a:spcAft>
                        <a:buClrTx/>
                        <a:buSzTx/>
                        <a:buFontTx/>
                        <a:buNone/>
                      </a:pPr>
                      <a:r>
                        <a:rPr lang="en-KR" sz="2000" b="1" i="0" dirty="0">
                          <a:solidFill>
                            <a:schemeClr val="bg1"/>
                          </a:solidFill>
                          <a:latin typeface="Calibri"/>
                          <a:cs typeface="Calibri"/>
                        </a:rPr>
                        <a:t>Sector specific fact #2 </a:t>
                      </a:r>
                      <a:endParaRPr lang="en-KR" sz="2000" b="1" i="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KR" sz="2000" b="0" i="0" dirty="0">
                          <a:solidFill>
                            <a:schemeClr val="bg1"/>
                          </a:solidFill>
                          <a:latin typeface="Calibri"/>
                          <a:cs typeface="Calibri"/>
                        </a:rPr>
                        <a:t>e.g. Strongly linked to physical capacity and health which may lead to the neglection of mental health</a:t>
                      </a:r>
                    </a:p>
                    <a:p>
                      <a:endParaRPr lang="en-KR" sz="2000" dirty="0"/>
                    </a:p>
                  </a:txBody>
                  <a:tcPr anchor="ctr">
                    <a:solidFill>
                      <a:srgbClr val="41AD49"/>
                    </a:solidFill>
                  </a:tcPr>
                </a:tc>
                <a:extLst>
                  <a:ext uri="{0D108BD9-81ED-4DB2-BD59-A6C34878D82A}">
                    <a16:rowId xmlns:a16="http://schemas.microsoft.com/office/drawing/2014/main" val="3685385288"/>
                  </a:ext>
                </a:extLst>
              </a:tr>
            </a:tbl>
          </a:graphicData>
        </a:graphic>
      </p:graphicFrame>
    </p:spTree>
    <p:extLst>
      <p:ext uri="{BB962C8B-B14F-4D97-AF65-F5344CB8AC3E}">
        <p14:creationId xmlns:p14="http://schemas.microsoft.com/office/powerpoint/2010/main" val="14393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681C0D-8923-504F-9223-CE304B8C081C}"/>
              </a:ext>
            </a:extLst>
          </p:cNvPr>
          <p:cNvSpPr>
            <a:spLocks noGrp="1"/>
          </p:cNvSpPr>
          <p:nvPr>
            <p:ph type="title"/>
          </p:nvPr>
        </p:nvSpPr>
        <p:spPr>
          <a:xfrm>
            <a:off x="221677" y="4636165"/>
            <a:ext cx="4035163" cy="1617679"/>
          </a:xfrm>
        </p:spPr>
        <p:txBody>
          <a:bodyPr vert="horz" lIns="91440" tIns="45720" rIns="91440" bIns="45720" rtlCol="0" anchor="ctr">
            <a:noAutofit/>
          </a:bodyPr>
          <a:lstStyle/>
          <a:p>
            <a:pPr>
              <a:lnSpc>
                <a:spcPct val="90000"/>
              </a:lnSpc>
            </a:pPr>
            <a:r>
              <a:rPr lang="en-US" dirty="0">
                <a:solidFill>
                  <a:srgbClr val="25408F"/>
                </a:solidFill>
                <a:latin typeface="Arial Black"/>
                <a:cs typeface="Calibri"/>
              </a:rPr>
              <a:t>What</a:t>
            </a:r>
            <a:r>
              <a:rPr lang="en-US" sz="4000" dirty="0">
                <a:solidFill>
                  <a:srgbClr val="25408F"/>
                </a:solidFill>
                <a:latin typeface="Arial Black"/>
                <a:cs typeface="Calibri"/>
              </a:rPr>
              <a:t> </a:t>
            </a:r>
            <a:r>
              <a:rPr lang="en-US" dirty="0">
                <a:solidFill>
                  <a:srgbClr val="25408F"/>
                </a:solidFill>
                <a:latin typeface="Arial Black"/>
                <a:cs typeface="Calibri"/>
              </a:rPr>
              <a:t>does MENT</a:t>
            </a:r>
            <a:r>
              <a:rPr lang="en-US" dirty="0">
                <a:solidFill>
                  <a:srgbClr val="41AD49"/>
                </a:solidFill>
                <a:latin typeface="Arial Black"/>
                <a:cs typeface="Calibri"/>
              </a:rPr>
              <a:t>UPP</a:t>
            </a:r>
            <a:r>
              <a:rPr lang="en-US" dirty="0">
                <a:solidFill>
                  <a:srgbClr val="25408F"/>
                </a:solidFill>
                <a:latin typeface="Arial Black"/>
                <a:cs typeface="Calibri"/>
              </a:rPr>
              <a:t> offer?</a:t>
            </a:r>
          </a:p>
        </p:txBody>
      </p:sp>
      <p:pic>
        <p:nvPicPr>
          <p:cNvPr id="5" name="Imagen 4">
            <a:extLst>
              <a:ext uri="{FF2B5EF4-FFF2-40B4-BE49-F238E27FC236}">
                <a16:creationId xmlns:a16="http://schemas.microsoft.com/office/drawing/2014/main" id="{470630DC-F52D-CD49-B154-6F18F87F7D1F}"/>
              </a:ext>
            </a:extLst>
          </p:cNvPr>
          <p:cNvPicPr>
            <a:picLocks noChangeAspect="1"/>
          </p:cNvPicPr>
          <p:nvPr/>
        </p:nvPicPr>
        <p:blipFill rotWithShape="1">
          <a:blip r:embed="rId2"/>
          <a:srcRect t="5918" b="5918"/>
          <a:stretch/>
        </p:blipFill>
        <p:spPr>
          <a:xfrm>
            <a:off x="20" y="-209340"/>
            <a:ext cx="12191980" cy="425409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3"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56733" y="5463634"/>
            <a:ext cx="1371600" cy="27432"/>
          </a:xfrm>
          <a:custGeom>
            <a:avLst/>
            <a:gdLst>
              <a:gd name="connsiteX0" fmla="*/ 0 w 1371600"/>
              <a:gd name="connsiteY0" fmla="*/ 0 h 27432"/>
              <a:gd name="connsiteX1" fmla="*/ 713232 w 1371600"/>
              <a:gd name="connsiteY1" fmla="*/ 0 h 27432"/>
              <a:gd name="connsiteX2" fmla="*/ 1371600 w 1371600"/>
              <a:gd name="connsiteY2" fmla="*/ 0 h 27432"/>
              <a:gd name="connsiteX3" fmla="*/ 1371600 w 1371600"/>
              <a:gd name="connsiteY3" fmla="*/ 27432 h 27432"/>
              <a:gd name="connsiteX4" fmla="*/ 699516 w 1371600"/>
              <a:gd name="connsiteY4" fmla="*/ 27432 h 27432"/>
              <a:gd name="connsiteX5" fmla="*/ 0 w 1371600"/>
              <a:gd name="connsiteY5" fmla="*/ 27432 h 27432"/>
              <a:gd name="connsiteX6" fmla="*/ 0 w 1371600"/>
              <a:gd name="connsiteY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7432" fill="none" extrusionOk="0">
                <a:moveTo>
                  <a:pt x="0" y="0"/>
                </a:moveTo>
                <a:cubicBezTo>
                  <a:pt x="196943" y="-1146"/>
                  <a:pt x="408267" y="-21226"/>
                  <a:pt x="713232" y="0"/>
                </a:cubicBezTo>
                <a:cubicBezTo>
                  <a:pt x="1018197" y="21226"/>
                  <a:pt x="1176465" y="-24520"/>
                  <a:pt x="1371600" y="0"/>
                </a:cubicBezTo>
                <a:cubicBezTo>
                  <a:pt x="1372004" y="8629"/>
                  <a:pt x="1371042" y="13798"/>
                  <a:pt x="1371600" y="27432"/>
                </a:cubicBezTo>
                <a:cubicBezTo>
                  <a:pt x="1106086" y="14473"/>
                  <a:pt x="951335" y="17231"/>
                  <a:pt x="699516" y="27432"/>
                </a:cubicBezTo>
                <a:cubicBezTo>
                  <a:pt x="447697" y="37633"/>
                  <a:pt x="283433" y="6518"/>
                  <a:pt x="0" y="27432"/>
                </a:cubicBezTo>
                <a:cubicBezTo>
                  <a:pt x="-583" y="21140"/>
                  <a:pt x="532" y="8001"/>
                  <a:pt x="0" y="0"/>
                </a:cubicBezTo>
                <a:close/>
              </a:path>
              <a:path w="1371600" h="27432" stroke="0" extrusionOk="0">
                <a:moveTo>
                  <a:pt x="0" y="0"/>
                </a:moveTo>
                <a:cubicBezTo>
                  <a:pt x="220136" y="-18051"/>
                  <a:pt x="430173" y="10591"/>
                  <a:pt x="672084" y="0"/>
                </a:cubicBezTo>
                <a:cubicBezTo>
                  <a:pt x="913995" y="-10591"/>
                  <a:pt x="1164723" y="30754"/>
                  <a:pt x="1371600" y="0"/>
                </a:cubicBezTo>
                <a:cubicBezTo>
                  <a:pt x="1372182" y="10360"/>
                  <a:pt x="1371123" y="21444"/>
                  <a:pt x="1371600" y="27432"/>
                </a:cubicBezTo>
                <a:cubicBezTo>
                  <a:pt x="1072365" y="46142"/>
                  <a:pt x="961528" y="35455"/>
                  <a:pt x="685800" y="27432"/>
                </a:cubicBezTo>
                <a:cubicBezTo>
                  <a:pt x="410072" y="19409"/>
                  <a:pt x="276398" y="11099"/>
                  <a:pt x="0" y="27432"/>
                </a:cubicBezTo>
                <a:cubicBezTo>
                  <a:pt x="1155" y="18353"/>
                  <a:pt x="-485" y="9869"/>
                  <a:pt x="0" y="0"/>
                </a:cubicBezTo>
                <a:close/>
              </a:path>
            </a:pathLst>
          </a:custGeom>
          <a:solidFill>
            <a:srgbClr val="DBAC65"/>
          </a:solidFill>
          <a:ln w="38100" cap="rnd">
            <a:solidFill>
              <a:srgbClr val="DBAC6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567CF338-420B-B544-AA72-C869BDE217A0}"/>
              </a:ext>
            </a:extLst>
          </p:cNvPr>
          <p:cNvSpPr txBox="1">
            <a:spLocks/>
          </p:cNvSpPr>
          <p:nvPr/>
        </p:nvSpPr>
        <p:spPr>
          <a:xfrm>
            <a:off x="4878890" y="4752804"/>
            <a:ext cx="5606828" cy="137339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110000"/>
              </a:lnSpc>
              <a:spcAft>
                <a:spcPts val="600"/>
              </a:spcAft>
            </a:pPr>
            <a:r>
              <a:rPr lang="en-US" sz="2400" dirty="0">
                <a:solidFill>
                  <a:srgbClr val="25408F"/>
                </a:solidFill>
                <a:latin typeface="Calibri" panose="020F0502020204030204" pitchFamily="34" charset="0"/>
                <a:ea typeface="+mn-ea"/>
                <a:cs typeface="Calibri" panose="020F0502020204030204" pitchFamily="34" charset="0"/>
              </a:rPr>
              <a:t>Free access to the</a:t>
            </a:r>
            <a:r>
              <a:rPr lang="en-US" sz="2400" b="1" dirty="0">
                <a:solidFill>
                  <a:srgbClr val="25408F"/>
                </a:solidFill>
                <a:latin typeface="Calibri" panose="020F0502020204030204" pitchFamily="34" charset="0"/>
                <a:ea typeface="+mn-ea"/>
                <a:cs typeface="Calibri" panose="020F0502020204030204" pitchFamily="34" charset="0"/>
              </a:rPr>
              <a:t> MENT</a:t>
            </a:r>
            <a:r>
              <a:rPr lang="en-US" sz="2400" b="1" dirty="0">
                <a:solidFill>
                  <a:srgbClr val="41AD49"/>
                </a:solidFill>
                <a:latin typeface="Calibri" panose="020F0502020204030204" pitchFamily="34" charset="0"/>
                <a:ea typeface="+mn-ea"/>
                <a:cs typeface="Calibri" panose="020F0502020204030204" pitchFamily="34" charset="0"/>
              </a:rPr>
              <a:t>UPP</a:t>
            </a:r>
            <a:r>
              <a:rPr lang="en-US" sz="2400" b="1" dirty="0">
                <a:solidFill>
                  <a:srgbClr val="25408F"/>
                </a:solidFill>
                <a:latin typeface="Calibri" panose="020F0502020204030204" pitchFamily="34" charset="0"/>
                <a:ea typeface="+mn-ea"/>
                <a:cs typeface="Calibri" panose="020F0502020204030204" pitchFamily="34" charset="0"/>
              </a:rPr>
              <a:t> Hub</a:t>
            </a:r>
            <a:r>
              <a:rPr lang="en-US" sz="2400" dirty="0">
                <a:solidFill>
                  <a:srgbClr val="25408F"/>
                </a:solidFill>
                <a:latin typeface="Calibri" panose="020F0502020204030204" pitchFamily="34" charset="0"/>
                <a:ea typeface="+mn-ea"/>
                <a:cs typeface="Calibri" panose="020F0502020204030204" pitchFamily="34" charset="0"/>
              </a:rPr>
              <a:t>, an online training </a:t>
            </a:r>
            <a:r>
              <a:rPr lang="en-US" sz="2400" dirty="0" err="1">
                <a:solidFill>
                  <a:srgbClr val="25408F"/>
                </a:solidFill>
                <a:latin typeface="Calibri" panose="020F0502020204030204" pitchFamily="34" charset="0"/>
                <a:ea typeface="+mn-ea"/>
                <a:cs typeface="Calibri" panose="020F0502020204030204" pitchFamily="34" charset="0"/>
              </a:rPr>
              <a:t>programme</a:t>
            </a:r>
            <a:r>
              <a:rPr lang="en-US" sz="2400" dirty="0">
                <a:solidFill>
                  <a:srgbClr val="25408F"/>
                </a:solidFill>
                <a:latin typeface="Calibri" panose="020F0502020204030204" pitchFamily="34" charset="0"/>
                <a:ea typeface="+mn-ea"/>
                <a:cs typeface="Calibri" panose="020F0502020204030204" pitchFamily="34" charset="0"/>
              </a:rPr>
              <a:t> to improve the </a:t>
            </a:r>
            <a:r>
              <a:rPr lang="en-US" sz="2400" b="1" dirty="0">
                <a:solidFill>
                  <a:srgbClr val="25408F"/>
                </a:solidFill>
                <a:latin typeface="Calibri" panose="020F0502020204030204" pitchFamily="34" charset="0"/>
                <a:ea typeface="+mn-ea"/>
                <a:cs typeface="Calibri" panose="020F0502020204030204" pitchFamily="34" charset="0"/>
              </a:rPr>
              <a:t>wellbeing of employees </a:t>
            </a:r>
            <a:r>
              <a:rPr lang="en-US" sz="2400" dirty="0">
                <a:solidFill>
                  <a:srgbClr val="25408F"/>
                </a:solidFill>
                <a:latin typeface="Calibri" panose="020F0502020204030204" pitchFamily="34" charset="0"/>
                <a:ea typeface="+mn-ea"/>
                <a:cs typeface="Calibri" panose="020F0502020204030204" pitchFamily="34" charset="0"/>
              </a:rPr>
              <a:t>at work.</a:t>
            </a:r>
          </a:p>
        </p:txBody>
      </p:sp>
    </p:spTree>
    <p:extLst>
      <p:ext uri="{BB962C8B-B14F-4D97-AF65-F5344CB8AC3E}">
        <p14:creationId xmlns:p14="http://schemas.microsoft.com/office/powerpoint/2010/main" val="101816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sp>
        <p:nvSpPr>
          <p:cNvPr id="2" name="Título 1">
            <a:extLst>
              <a:ext uri="{FF2B5EF4-FFF2-40B4-BE49-F238E27FC236}">
                <a16:creationId xmlns:a16="http://schemas.microsoft.com/office/drawing/2014/main" id="{8A70202C-14EF-4B3E-8264-9818F936B443}"/>
              </a:ext>
            </a:extLst>
          </p:cNvPr>
          <p:cNvSpPr>
            <a:spLocks noGrp="1"/>
          </p:cNvSpPr>
          <p:nvPr>
            <p:ph type="title"/>
          </p:nvPr>
        </p:nvSpPr>
        <p:spPr>
          <a:xfrm>
            <a:off x="437126" y="978602"/>
            <a:ext cx="3896154" cy="4894890"/>
          </a:xfrm>
        </p:spPr>
        <p:txBody>
          <a:bodyPr vert="horz" lIns="91440" tIns="45720" rIns="91440" bIns="45720" rtlCol="0" anchor="ctr">
            <a:noAutofit/>
          </a:bodyPr>
          <a:lstStyle/>
          <a:p>
            <a:r>
              <a:rPr lang="es-ES" sz="3600" dirty="0">
                <a:solidFill>
                  <a:srgbClr val="25408F"/>
                </a:solidFill>
                <a:latin typeface="Arial Black"/>
                <a:cs typeface="Calibri"/>
              </a:rPr>
              <a:t>MENT</a:t>
            </a:r>
            <a:r>
              <a:rPr lang="es-ES" sz="3600" dirty="0">
                <a:solidFill>
                  <a:srgbClr val="41AD49"/>
                </a:solidFill>
                <a:latin typeface="Arial Black"/>
                <a:cs typeface="Calibri"/>
              </a:rPr>
              <a:t>UPP</a:t>
            </a:r>
            <a:r>
              <a:rPr lang="es-ES" sz="3600" dirty="0">
                <a:solidFill>
                  <a:srgbClr val="25408F"/>
                </a:solidFill>
                <a:latin typeface="Arial Black"/>
                <a:cs typeface="Calibri"/>
              </a:rPr>
              <a:t> </a:t>
            </a:r>
            <a:r>
              <a:rPr lang="es-ES" sz="3600" dirty="0">
                <a:solidFill>
                  <a:srgbClr val="25408F"/>
                </a:solidFill>
                <a:latin typeface="Arial "/>
                <a:cs typeface="Calibri"/>
              </a:rPr>
              <a:t>targets</a:t>
            </a:r>
            <a:r>
              <a:rPr lang="es-ES" sz="3600" dirty="0">
                <a:solidFill>
                  <a:srgbClr val="25408F"/>
                </a:solidFill>
                <a:latin typeface="Arial Black"/>
                <a:cs typeface="Calibri"/>
              </a:rPr>
              <a:t> </a:t>
            </a:r>
            <a:br>
              <a:rPr lang="es-ES" sz="3600" dirty="0">
                <a:solidFill>
                  <a:srgbClr val="25408F"/>
                </a:solidFill>
                <a:latin typeface="Arial Black"/>
                <a:cs typeface="Calibri"/>
              </a:rPr>
            </a:br>
            <a:r>
              <a:rPr lang="es-ES" sz="3600" dirty="0">
                <a:solidFill>
                  <a:srgbClr val="25408F"/>
                </a:solidFill>
                <a:latin typeface="Arial Black"/>
                <a:cs typeface="Calibri"/>
              </a:rPr>
              <a:t>mental health </a:t>
            </a:r>
            <a:r>
              <a:rPr lang="es-ES" sz="3600" dirty="0">
                <a:solidFill>
                  <a:srgbClr val="25408F"/>
                </a:solidFill>
                <a:latin typeface="Arial"/>
                <a:cs typeface="Calibri"/>
              </a:rPr>
              <a:t>and </a:t>
            </a:r>
            <a:r>
              <a:rPr lang="es-ES" sz="3600" dirty="0">
                <a:solidFill>
                  <a:srgbClr val="25408F"/>
                </a:solidFill>
                <a:latin typeface="Arial Black"/>
                <a:cs typeface="Calibri"/>
              </a:rPr>
              <a:t>wellbeing, </a:t>
            </a:r>
            <a:r>
              <a:rPr lang="es-ES" sz="3600" dirty="0">
                <a:solidFill>
                  <a:srgbClr val="25408F"/>
                </a:solidFill>
                <a:latin typeface="Arial "/>
                <a:cs typeface="Calibri"/>
              </a:rPr>
              <a:t>as well as </a:t>
            </a:r>
            <a:r>
              <a:rPr lang="es-ES" sz="3600" dirty="0">
                <a:solidFill>
                  <a:srgbClr val="25408F"/>
                </a:solidFill>
                <a:latin typeface="Arial Black"/>
                <a:cs typeface="Calibri"/>
              </a:rPr>
              <a:t>stigma </a:t>
            </a:r>
            <a:r>
              <a:rPr lang="es-ES" sz="3600" dirty="0">
                <a:solidFill>
                  <a:srgbClr val="25408F"/>
                </a:solidFill>
                <a:latin typeface="Arial "/>
                <a:cs typeface="Calibri"/>
              </a:rPr>
              <a:t>related to mental health</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22" name="Picture 22" descr="Diagram&#10;&#10;Description automatically generated">
            <a:extLst>
              <a:ext uri="{FF2B5EF4-FFF2-40B4-BE49-F238E27FC236}">
                <a16:creationId xmlns:a16="http://schemas.microsoft.com/office/drawing/2014/main" id="{92B5F4DC-EBF3-4B6F-86EA-A72192635ADD}"/>
              </a:ext>
            </a:extLst>
          </p:cNvPr>
          <p:cNvPicPr>
            <a:picLocks noChangeAspect="1"/>
          </p:cNvPicPr>
          <p:nvPr/>
        </p:nvPicPr>
        <p:blipFill rotWithShape="1">
          <a:blip r:embed="rId2"/>
          <a:srcRect l="6513" r="4272"/>
          <a:stretch/>
        </p:blipFill>
        <p:spPr>
          <a:xfrm>
            <a:off x="4659312" y="1140617"/>
            <a:ext cx="7396053" cy="4570860"/>
          </a:xfrm>
          <a:prstGeom prst="rect">
            <a:avLst/>
          </a:prstGeom>
        </p:spPr>
      </p:pic>
    </p:spTree>
    <p:extLst>
      <p:ext uri="{BB962C8B-B14F-4D97-AF65-F5344CB8AC3E}">
        <p14:creationId xmlns:p14="http://schemas.microsoft.com/office/powerpoint/2010/main" val="832941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yVTI">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c5a7dfe-b6e8-4022-9815-4f1888ef4913">
      <UserInfo>
        <DisplayName>Arensman, Ella</DisplayName>
        <AccountId>52</AccountId>
        <AccountType/>
      </UserInfo>
      <UserInfo>
        <DisplayName>Leduc, Mallorie</DisplayName>
        <AccountId>76</AccountId>
        <AccountType/>
      </UserInfo>
      <UserInfo>
        <DisplayName>O'Connor, Cliodhna</DisplayName>
        <AccountId>12</AccountId>
        <AccountType/>
      </UserInfo>
    </SharedWithUsers>
    <TaxCatchAll xmlns="1c5a7dfe-b6e8-4022-9815-4f1888ef4913" xsi:nil="true"/>
    <lcf76f155ced4ddcb4097134ff3c332f xmlns="0628002d-765e-499e-a5a7-cdde07734f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68CBBA451564449A28C9CCD452E56B" ma:contentTypeVersion="20" ma:contentTypeDescription="Create a new document." ma:contentTypeScope="" ma:versionID="13e121be8c263d4e5d1b8073452e271d">
  <xsd:schema xmlns:xsd="http://www.w3.org/2001/XMLSchema" xmlns:xs="http://www.w3.org/2001/XMLSchema" xmlns:p="http://schemas.microsoft.com/office/2006/metadata/properties" xmlns:ns2="0628002d-765e-499e-a5a7-cdde07734f6d" xmlns:ns3="1c5a7dfe-b6e8-4022-9815-4f1888ef4913" targetNamespace="http://schemas.microsoft.com/office/2006/metadata/properties" ma:root="true" ma:fieldsID="71f17bc411090689ab42879208c02155" ns2:_="" ns3:_="">
    <xsd:import namespace="0628002d-765e-499e-a5a7-cdde07734f6d"/>
    <xsd:import namespace="1c5a7dfe-b6e8-4022-9815-4f1888ef49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8002d-765e-499e-a5a7-cdde07734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5a7dfe-b6e8-4022-9815-4f1888ef491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0d44bac-d3bb-4032-8377-40845b5c9b96}" ma:internalName="TaxCatchAll" ma:showField="CatchAllData" ma:web="1c5a7dfe-b6e8-4022-9815-4f1888ef4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E01F4-9D43-4B19-B795-EEADDFD08399}">
  <ds:schemaRefs>
    <ds:schemaRef ds:uri="http://schemas.microsoft.com/sharepoint/v3/contenttype/forms"/>
  </ds:schemaRefs>
</ds:datastoreItem>
</file>

<file path=customXml/itemProps2.xml><?xml version="1.0" encoding="utf-8"?>
<ds:datastoreItem xmlns:ds="http://schemas.openxmlformats.org/officeDocument/2006/customXml" ds:itemID="{4A2DC144-A4F1-4D24-9A42-D50939A1DF89}">
  <ds:schemaRefs>
    <ds:schemaRef ds:uri="http://schemas.microsoft.com/office/2006/metadata/properties"/>
    <ds:schemaRef ds:uri="http://schemas.microsoft.com/office/infopath/2007/PartnerControls"/>
    <ds:schemaRef ds:uri="1c5a7dfe-b6e8-4022-9815-4f1888ef4913"/>
  </ds:schemaRefs>
</ds:datastoreItem>
</file>

<file path=customXml/itemProps3.xml><?xml version="1.0" encoding="utf-8"?>
<ds:datastoreItem xmlns:ds="http://schemas.openxmlformats.org/officeDocument/2006/customXml" ds:itemID="{175117ED-8AC6-4B1A-A0A9-943444F158E4}"/>
</file>

<file path=docProps/app.xml><?xml version="1.0" encoding="utf-8"?>
<Properties xmlns="http://schemas.openxmlformats.org/officeDocument/2006/extended-properties" xmlns:vt="http://schemas.openxmlformats.org/officeDocument/2006/docPropsVTypes">
  <TotalTime>5797</TotalTime>
  <Words>804</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 </vt:lpstr>
      <vt:lpstr>Arial Black</vt:lpstr>
      <vt:lpstr>Calibri</vt:lpstr>
      <vt:lpstr>Calibri Light</vt:lpstr>
      <vt:lpstr>Modern Love</vt:lpstr>
      <vt:lpstr>The Hand</vt:lpstr>
      <vt:lpstr>Wingdings</vt:lpstr>
      <vt:lpstr>SketchyVTI</vt:lpstr>
      <vt:lpstr>Office Theme</vt:lpstr>
      <vt:lpstr>MENTAL HEALTH PROMOTION AND INTERVENTION IN OCCUPATIONAL SETTINGS</vt:lpstr>
      <vt:lpstr>PowerPoint Presentation</vt:lpstr>
      <vt:lpstr>What is MENTUPP?</vt:lpstr>
      <vt:lpstr>Why is the MENTUPP  project important?</vt:lpstr>
      <vt:lpstr>Albania</vt:lpstr>
      <vt:lpstr>Workplace  Mental Health </vt:lpstr>
      <vt:lpstr>Construction Sector </vt:lpstr>
      <vt:lpstr>What does MENTUPP offer?</vt:lpstr>
      <vt:lpstr>MENTUPP targets  mental health and wellbeing, as well as stigma related to mental health</vt:lpstr>
      <vt:lpstr>Tailored material -    Construction Sector</vt:lpstr>
      <vt:lpstr>Building capacity at all levels</vt:lpstr>
      <vt:lpstr>PowerPoint Presentation</vt:lpstr>
      <vt:lpstr>PowerPoint Presentation</vt:lpstr>
      <vt:lpstr>PowerPoint Presentation</vt:lpstr>
      <vt:lpstr>MENTUPP Project Timeline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Promoción de la Salud Mental e Intervención en el entorno laboral</dc:title>
  <dc:creator>Ana Moreno Alcázar</dc:creator>
  <cp:lastModifiedBy>Leduc, Mallorie</cp:lastModifiedBy>
  <cp:revision>553</cp:revision>
  <dcterms:created xsi:type="dcterms:W3CDTF">2021-03-11T12:07:41Z</dcterms:created>
  <dcterms:modified xsi:type="dcterms:W3CDTF">2022-02-24T11:35:08Z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0x0101000268CBBA451564449A28C9CCD452E56B</vt:lpwstr>
  </property>
</Properties>
</file>